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9"/>
  </p:notesMasterIdLst>
  <p:sldIdLst>
    <p:sldId id="256" r:id="rId2"/>
    <p:sldId id="257" r:id="rId3"/>
    <p:sldId id="258" r:id="rId4"/>
    <p:sldId id="259" r:id="rId5"/>
    <p:sldId id="297" r:id="rId6"/>
    <p:sldId id="260" r:id="rId7"/>
    <p:sldId id="267" r:id="rId8"/>
    <p:sldId id="306" r:id="rId9"/>
    <p:sldId id="269" r:id="rId10"/>
    <p:sldId id="298" r:id="rId11"/>
    <p:sldId id="299" r:id="rId12"/>
    <p:sldId id="300" r:id="rId13"/>
    <p:sldId id="301" r:id="rId14"/>
    <p:sldId id="302" r:id="rId15"/>
    <p:sldId id="303" r:id="rId16"/>
    <p:sldId id="304" r:id="rId17"/>
    <p:sldId id="305" r:id="rId18"/>
  </p:sldIdLst>
  <p:sldSz cx="9144000" cy="5143500" type="screen16x9"/>
  <p:notesSz cx="6858000" cy="9144000"/>
  <p:embeddedFontLst>
    <p:embeddedFont>
      <p:font typeface="Algerian" panose="04020705040A02060702" pitchFamily="82" charset="0"/>
      <p:regular r:id="rId20"/>
    </p:embeddedFont>
    <p:embeddedFont>
      <p:font typeface="Arial Unicode MS" panose="020B0604020202020204" pitchFamily="34" charset="-128"/>
      <p:regular r:id="rId21"/>
    </p:embeddedFont>
    <p:embeddedFont>
      <p:font typeface="DM Sans" pitchFamily="2" charset="0"/>
      <p:regular r:id="rId22"/>
      <p:bold r:id="rId23"/>
      <p:italic r:id="rId24"/>
      <p:boldItalic r:id="rId25"/>
    </p:embeddedFont>
    <p:embeddedFont>
      <p:font typeface="Poppins Light" panose="00000400000000000000" pitchFamily="2" charset="0"/>
      <p:regular r:id="rId26"/>
      <p:bold r:id="rId27"/>
      <p:italic r:id="rId28"/>
      <p:boldItalic r:id="rId29"/>
    </p:embeddedFont>
    <p:embeddedFont>
      <p:font typeface="Poppins SemiBold" panose="00000700000000000000" pitchFamily="2" charset="0"/>
      <p:regular r:id="rId30"/>
      <p:bold r:id="rId31"/>
      <p:italic r:id="rId32"/>
      <p:boldItalic r:id="rId33"/>
    </p:embeddedFont>
    <p:embeddedFont>
      <p:font typeface="Raleway"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291107-7F37-44C9-B49D-A0502C1F5E19}">
  <a:tblStyle styleId="{EF291107-7F37-44C9-B49D-A0502C1F5E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66836dd55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66836dd5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126a3bec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126a3bec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41212ca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b41212ca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41212ca3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b41212ca3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41212ca3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b41212ca3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b41212ca35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b41212ca35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3" cy="5143501"/>
          </a:xfrm>
          <a:prstGeom prst="rect">
            <a:avLst/>
          </a:prstGeom>
          <a:noFill/>
          <a:ln>
            <a:noFill/>
          </a:ln>
        </p:spPr>
      </p:pic>
      <p:sp>
        <p:nvSpPr>
          <p:cNvPr id="10" name="Google Shape;10;p2"/>
          <p:cNvSpPr txBox="1">
            <a:spLocks noGrp="1"/>
          </p:cNvSpPr>
          <p:nvPr>
            <p:ph type="ctrTitle"/>
          </p:nvPr>
        </p:nvSpPr>
        <p:spPr>
          <a:xfrm>
            <a:off x="715100" y="535000"/>
            <a:ext cx="6083700" cy="1926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26200" y="3390600"/>
            <a:ext cx="2021700" cy="654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
        <p:cNvGrpSpPr/>
        <p:nvPr/>
      </p:nvGrpSpPr>
      <p:grpSpPr>
        <a:xfrm>
          <a:off x="0" y="0"/>
          <a:ext cx="0" cy="0"/>
          <a:chOff x="0" y="0"/>
          <a:chExt cx="0" cy="0"/>
        </a:xfrm>
      </p:grpSpPr>
      <p:pic>
        <p:nvPicPr>
          <p:cNvPr id="71" name="Google Shape;71;p14"/>
          <p:cNvPicPr preferRelativeResize="0"/>
          <p:nvPr/>
        </p:nvPicPr>
        <p:blipFill>
          <a:blip r:embed="rId2">
            <a:alphaModFix/>
          </a:blip>
          <a:stretch>
            <a:fillRect/>
          </a:stretch>
        </p:blipFill>
        <p:spPr>
          <a:xfrm>
            <a:off x="0" y="0"/>
            <a:ext cx="9144018" cy="5143501"/>
          </a:xfrm>
          <a:prstGeom prst="rect">
            <a:avLst/>
          </a:prstGeom>
          <a:noFill/>
          <a:ln>
            <a:noFill/>
          </a:ln>
        </p:spPr>
      </p:pic>
      <p:sp>
        <p:nvSpPr>
          <p:cNvPr id="72" name="Google Shape;72;p14"/>
          <p:cNvSpPr txBox="1">
            <a:spLocks noGrp="1"/>
          </p:cNvSpPr>
          <p:nvPr>
            <p:ph type="subTitle" idx="1"/>
          </p:nvPr>
        </p:nvSpPr>
        <p:spPr>
          <a:xfrm>
            <a:off x="7200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3" name="Google Shape;73;p14"/>
          <p:cNvSpPr txBox="1">
            <a:spLocks noGrp="1"/>
          </p:cNvSpPr>
          <p:nvPr>
            <p:ph type="subTitle" idx="2"/>
          </p:nvPr>
        </p:nvSpPr>
        <p:spPr>
          <a:xfrm>
            <a:off x="7200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4"/>
          <p:cNvSpPr txBox="1">
            <a:spLocks noGrp="1"/>
          </p:cNvSpPr>
          <p:nvPr>
            <p:ph type="subTitle" idx="3"/>
          </p:nvPr>
        </p:nvSpPr>
        <p:spPr>
          <a:xfrm>
            <a:off x="34038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4"/>
          </p:nvPr>
        </p:nvSpPr>
        <p:spPr>
          <a:xfrm>
            <a:off x="6087600" y="4000101"/>
            <a:ext cx="2336400" cy="5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4"/>
          <p:cNvSpPr txBox="1">
            <a:spLocks noGrp="1"/>
          </p:cNvSpPr>
          <p:nvPr>
            <p:ph type="subTitle" idx="5"/>
          </p:nvPr>
        </p:nvSpPr>
        <p:spPr>
          <a:xfrm>
            <a:off x="34038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8" name="Google Shape;78;p14"/>
          <p:cNvSpPr txBox="1">
            <a:spLocks noGrp="1"/>
          </p:cNvSpPr>
          <p:nvPr>
            <p:ph type="subTitle" idx="6"/>
          </p:nvPr>
        </p:nvSpPr>
        <p:spPr>
          <a:xfrm>
            <a:off x="6087600" y="3140813"/>
            <a:ext cx="2336400" cy="40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solidFill>
                  <a:schemeClr val="dk1"/>
                </a:solidFill>
                <a:latin typeface="Poppins SemiBold"/>
                <a:ea typeface="Poppins SemiBold"/>
                <a:cs typeface="Poppins SemiBold"/>
                <a:sym typeface="Poppins SemiBold"/>
              </a:defRPr>
            </a:lvl1pPr>
            <a:lvl2pPr lvl="1"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79" name="Google Shape;79;p14"/>
          <p:cNvSpPr txBox="1">
            <a:spLocks noGrp="1"/>
          </p:cNvSpPr>
          <p:nvPr>
            <p:ph type="subTitle" idx="7"/>
          </p:nvPr>
        </p:nvSpPr>
        <p:spPr>
          <a:xfrm>
            <a:off x="7200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4"/>
          <p:cNvSpPr txBox="1">
            <a:spLocks noGrp="1"/>
          </p:cNvSpPr>
          <p:nvPr>
            <p:ph type="subTitle" idx="8"/>
          </p:nvPr>
        </p:nvSpPr>
        <p:spPr>
          <a:xfrm>
            <a:off x="34038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4"/>
          <p:cNvSpPr txBox="1">
            <a:spLocks noGrp="1"/>
          </p:cNvSpPr>
          <p:nvPr>
            <p:ph type="subTitle" idx="9"/>
          </p:nvPr>
        </p:nvSpPr>
        <p:spPr>
          <a:xfrm>
            <a:off x="6087600" y="3467889"/>
            <a:ext cx="2336400" cy="532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2" name="Google Shape;82;p14"/>
          <p:cNvGrpSpPr/>
          <p:nvPr/>
        </p:nvGrpSpPr>
        <p:grpSpPr>
          <a:xfrm>
            <a:off x="-7390" y="-14775"/>
            <a:ext cx="9166158" cy="5173057"/>
            <a:chOff x="-7390" y="-14775"/>
            <a:chExt cx="9166158" cy="5173057"/>
          </a:xfrm>
        </p:grpSpPr>
        <p:pic>
          <p:nvPicPr>
            <p:cNvPr id="83" name="Google Shape;83;p14"/>
            <p:cNvPicPr preferRelativeResize="0"/>
            <p:nvPr/>
          </p:nvPicPr>
          <p:blipFill>
            <a:blip r:embed="rId3">
              <a:alphaModFix/>
            </a:blip>
            <a:stretch>
              <a:fillRect/>
            </a:stretch>
          </p:blipFill>
          <p:spPr>
            <a:xfrm rot="5400000">
              <a:off x="7933130" y="1095985"/>
              <a:ext cx="2336399" cy="114878"/>
            </a:xfrm>
            <a:prstGeom prst="rect">
              <a:avLst/>
            </a:prstGeom>
            <a:noFill/>
            <a:ln>
              <a:noFill/>
            </a:ln>
          </p:spPr>
        </p:pic>
        <p:pic>
          <p:nvPicPr>
            <p:cNvPr id="84" name="Google Shape;84;p14"/>
            <p:cNvPicPr preferRelativeResize="0"/>
            <p:nvPr/>
          </p:nvPicPr>
          <p:blipFill>
            <a:blip r:embed="rId4">
              <a:alphaModFix/>
            </a:blip>
            <a:stretch>
              <a:fillRect/>
            </a:stretch>
          </p:blipFill>
          <p:spPr>
            <a:xfrm>
              <a:off x="-7390" y="5043404"/>
              <a:ext cx="2336399" cy="114878"/>
            </a:xfrm>
            <a:prstGeom prst="rect">
              <a:avLst/>
            </a:prstGeom>
            <a:noFill/>
            <a:ln>
              <a:noFill/>
            </a:ln>
          </p:spPr>
        </p:pic>
      </p:grpSp>
      <p:cxnSp>
        <p:nvCxnSpPr>
          <p:cNvPr id="85" name="Google Shape;85;p14"/>
          <p:cNvCxnSpPr/>
          <p:nvPr/>
        </p:nvCxnSpPr>
        <p:spPr>
          <a:xfrm>
            <a:off x="362125" y="192125"/>
            <a:ext cx="0" cy="463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blip>
          <a:stretch>
            <a:fillRect/>
          </a:stretch>
        </p:blipFill>
        <p:spPr>
          <a:xfrm>
            <a:off x="0" y="0"/>
            <a:ext cx="9144003" cy="5143490"/>
          </a:xfrm>
          <a:prstGeom prst="rect">
            <a:avLst/>
          </a:prstGeom>
          <a:noFill/>
          <a:ln>
            <a:noFill/>
          </a:ln>
        </p:spPr>
      </p:pic>
      <p:sp>
        <p:nvSpPr>
          <p:cNvPr id="148" name="Google Shape;148;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9" name="Google Shape;149;p20"/>
          <p:cNvGrpSpPr/>
          <p:nvPr/>
        </p:nvGrpSpPr>
        <p:grpSpPr>
          <a:xfrm>
            <a:off x="-1110905" y="-1121729"/>
            <a:ext cx="10522887" cy="7387037"/>
            <a:chOff x="-1110905" y="-1121729"/>
            <a:chExt cx="10522887" cy="7387037"/>
          </a:xfrm>
        </p:grpSpPr>
        <p:pic>
          <p:nvPicPr>
            <p:cNvPr id="150" name="Google Shape;150;p20"/>
            <p:cNvPicPr preferRelativeResize="0"/>
            <p:nvPr/>
          </p:nvPicPr>
          <p:blipFill>
            <a:blip r:embed="rId3">
              <a:alphaModFix/>
            </a:blip>
            <a:stretch>
              <a:fillRect/>
            </a:stretch>
          </p:blipFill>
          <p:spPr>
            <a:xfrm>
              <a:off x="7580506" y="4433832"/>
              <a:ext cx="1831476" cy="1831476"/>
            </a:xfrm>
            <a:prstGeom prst="rect">
              <a:avLst/>
            </a:prstGeom>
            <a:noFill/>
            <a:ln>
              <a:noFill/>
            </a:ln>
          </p:spPr>
        </p:pic>
        <p:pic>
          <p:nvPicPr>
            <p:cNvPr id="151" name="Google Shape;151;p20"/>
            <p:cNvPicPr preferRelativeResize="0"/>
            <p:nvPr/>
          </p:nvPicPr>
          <p:blipFill>
            <a:blip r:embed="rId4">
              <a:alphaModFix/>
            </a:blip>
            <a:stretch>
              <a:fillRect/>
            </a:stretch>
          </p:blipFill>
          <p:spPr>
            <a:xfrm>
              <a:off x="-1110905" y="-1121729"/>
              <a:ext cx="1830898" cy="1830898"/>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2"/>
        <p:cNvGrpSpPr/>
        <p:nvPr/>
      </p:nvGrpSpPr>
      <p:grpSpPr>
        <a:xfrm>
          <a:off x="0" y="0"/>
          <a:ext cx="0" cy="0"/>
          <a:chOff x="0" y="0"/>
          <a:chExt cx="0" cy="0"/>
        </a:xfrm>
      </p:grpSpPr>
      <p:pic>
        <p:nvPicPr>
          <p:cNvPr id="153" name="Google Shape;153;p21"/>
          <p:cNvPicPr preferRelativeResize="0"/>
          <p:nvPr/>
        </p:nvPicPr>
        <p:blipFill>
          <a:blip r:embed="rId2">
            <a:alphaModFix/>
          </a:blip>
          <a:stretch>
            <a:fillRect/>
          </a:stretch>
        </p:blipFill>
        <p:spPr>
          <a:xfrm>
            <a:off x="0" y="0"/>
            <a:ext cx="9144003" cy="5143496"/>
          </a:xfrm>
          <a:prstGeom prst="rect">
            <a:avLst/>
          </a:prstGeom>
          <a:noFill/>
          <a:ln>
            <a:noFill/>
          </a:ln>
        </p:spPr>
      </p:pic>
      <p:sp>
        <p:nvSpPr>
          <p:cNvPr id="154" name="Google Shape;15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55" name="Google Shape;155;p21"/>
          <p:cNvPicPr preferRelativeResize="0"/>
          <p:nvPr/>
        </p:nvPicPr>
        <p:blipFill>
          <a:blip r:embed="rId3">
            <a:alphaModFix/>
          </a:blip>
          <a:stretch>
            <a:fillRect/>
          </a:stretch>
        </p:blipFill>
        <p:spPr>
          <a:xfrm>
            <a:off x="7015940" y="-7389"/>
            <a:ext cx="2135451" cy="105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4"/>
          <p:cNvPicPr preferRelativeResize="0"/>
          <p:nvPr/>
        </p:nvPicPr>
        <p:blipFill>
          <a:blip r:embed="rId2">
            <a:alphaModFix/>
          </a:blip>
          <a:stretch>
            <a:fillRect/>
          </a:stretch>
        </p:blipFill>
        <p:spPr>
          <a:xfrm>
            <a:off x="0" y="0"/>
            <a:ext cx="9143997" cy="5143490"/>
          </a:xfrm>
          <a:prstGeom prst="rect">
            <a:avLst/>
          </a:prstGeom>
          <a:noFill/>
          <a:ln>
            <a:noFill/>
          </a:ln>
        </p:spPr>
      </p:pic>
      <p:grpSp>
        <p:nvGrpSpPr>
          <p:cNvPr id="169" name="Google Shape;169;p24"/>
          <p:cNvGrpSpPr/>
          <p:nvPr/>
        </p:nvGrpSpPr>
        <p:grpSpPr>
          <a:xfrm flipH="1">
            <a:off x="-1110905" y="-1121729"/>
            <a:ext cx="11370712" cy="7387037"/>
            <a:chOff x="-1958730" y="-1121729"/>
            <a:chExt cx="11370712" cy="7387037"/>
          </a:xfrm>
        </p:grpSpPr>
        <p:pic>
          <p:nvPicPr>
            <p:cNvPr id="170" name="Google Shape;170;p24"/>
            <p:cNvPicPr preferRelativeResize="0"/>
            <p:nvPr/>
          </p:nvPicPr>
          <p:blipFill>
            <a:blip r:embed="rId3">
              <a:alphaModFix/>
            </a:blip>
            <a:stretch>
              <a:fillRect/>
            </a:stretch>
          </p:blipFill>
          <p:spPr>
            <a:xfrm>
              <a:off x="7580506" y="4433832"/>
              <a:ext cx="1831476" cy="1831476"/>
            </a:xfrm>
            <a:prstGeom prst="rect">
              <a:avLst/>
            </a:prstGeom>
            <a:noFill/>
            <a:ln>
              <a:noFill/>
            </a:ln>
          </p:spPr>
        </p:pic>
        <p:pic>
          <p:nvPicPr>
            <p:cNvPr id="171" name="Google Shape;171;p24"/>
            <p:cNvPicPr preferRelativeResize="0"/>
            <p:nvPr/>
          </p:nvPicPr>
          <p:blipFill>
            <a:blip r:embed="rId4">
              <a:alphaModFix/>
            </a:blip>
            <a:stretch>
              <a:fillRect/>
            </a:stretch>
          </p:blipFill>
          <p:spPr>
            <a:xfrm>
              <a:off x="-1958730" y="-1121729"/>
              <a:ext cx="1830898" cy="1830898"/>
            </a:xfrm>
            <a:prstGeom prst="rect">
              <a:avLst/>
            </a:prstGeom>
            <a:noFill/>
            <a:ln>
              <a:noFill/>
            </a:ln>
          </p:spPr>
        </p:pic>
      </p:grpSp>
      <p:grpSp>
        <p:nvGrpSpPr>
          <p:cNvPr id="172" name="Google Shape;172;p24"/>
          <p:cNvGrpSpPr/>
          <p:nvPr/>
        </p:nvGrpSpPr>
        <p:grpSpPr>
          <a:xfrm>
            <a:off x="229475" y="268812"/>
            <a:ext cx="8564700" cy="4619688"/>
            <a:chOff x="229475" y="268812"/>
            <a:chExt cx="8564700" cy="4619688"/>
          </a:xfrm>
        </p:grpSpPr>
        <p:cxnSp>
          <p:nvCxnSpPr>
            <p:cNvPr id="173" name="Google Shape;173;p24"/>
            <p:cNvCxnSpPr/>
            <p:nvPr/>
          </p:nvCxnSpPr>
          <p:spPr>
            <a:xfrm>
              <a:off x="917975" y="4888500"/>
              <a:ext cx="7876200" cy="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4"/>
            <p:cNvCxnSpPr/>
            <p:nvPr/>
          </p:nvCxnSpPr>
          <p:spPr>
            <a:xfrm>
              <a:off x="229475" y="268812"/>
              <a:ext cx="7876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5"/>
        <p:cNvGrpSpPr/>
        <p:nvPr/>
      </p:nvGrpSpPr>
      <p:grpSpPr>
        <a:xfrm>
          <a:off x="0" y="0"/>
          <a:ext cx="0" cy="0"/>
          <a:chOff x="0" y="0"/>
          <a:chExt cx="0" cy="0"/>
        </a:xfrm>
      </p:grpSpPr>
      <p:pic>
        <p:nvPicPr>
          <p:cNvPr id="176" name="Google Shape;176;p25"/>
          <p:cNvPicPr preferRelativeResize="0"/>
          <p:nvPr/>
        </p:nvPicPr>
        <p:blipFill>
          <a:blip r:embed="rId2">
            <a:alphaModFix/>
          </a:blip>
          <a:stretch>
            <a:fillRect/>
          </a:stretch>
        </p:blipFill>
        <p:spPr>
          <a:xfrm rot="10800000">
            <a:off x="0" y="0"/>
            <a:ext cx="9144003" cy="5143490"/>
          </a:xfrm>
          <a:prstGeom prst="rect">
            <a:avLst/>
          </a:prstGeom>
          <a:noFill/>
          <a:ln>
            <a:noFill/>
          </a:ln>
        </p:spPr>
      </p:pic>
      <p:grpSp>
        <p:nvGrpSpPr>
          <p:cNvPr id="177" name="Google Shape;177;p25"/>
          <p:cNvGrpSpPr/>
          <p:nvPr/>
        </p:nvGrpSpPr>
        <p:grpSpPr>
          <a:xfrm>
            <a:off x="-7399" y="-22171"/>
            <a:ext cx="9158793" cy="5180454"/>
            <a:chOff x="-7399" y="-22171"/>
            <a:chExt cx="9158793" cy="5180454"/>
          </a:xfrm>
        </p:grpSpPr>
        <p:pic>
          <p:nvPicPr>
            <p:cNvPr id="178" name="Google Shape;178;p25"/>
            <p:cNvPicPr preferRelativeResize="0"/>
            <p:nvPr/>
          </p:nvPicPr>
          <p:blipFill>
            <a:blip r:embed="rId3">
              <a:alphaModFix/>
            </a:blip>
            <a:stretch>
              <a:fillRect/>
            </a:stretch>
          </p:blipFill>
          <p:spPr>
            <a:xfrm rot="5400000">
              <a:off x="-1118160" y="1088590"/>
              <a:ext cx="2336399" cy="114878"/>
            </a:xfrm>
            <a:prstGeom prst="rect">
              <a:avLst/>
            </a:prstGeom>
            <a:noFill/>
            <a:ln>
              <a:noFill/>
            </a:ln>
          </p:spPr>
        </p:pic>
        <p:pic>
          <p:nvPicPr>
            <p:cNvPr id="179" name="Google Shape;179;p25"/>
            <p:cNvPicPr preferRelativeResize="0"/>
            <p:nvPr/>
          </p:nvPicPr>
          <p:blipFill>
            <a:blip r:embed="rId3">
              <a:alphaModFix/>
            </a:blip>
            <a:stretch>
              <a:fillRect/>
            </a:stretch>
          </p:blipFill>
          <p:spPr>
            <a:xfrm rot="5400000">
              <a:off x="7925755" y="3932645"/>
              <a:ext cx="2336399" cy="114878"/>
            </a:xfrm>
            <a:prstGeom prst="rect">
              <a:avLst/>
            </a:prstGeom>
            <a:noFill/>
            <a:ln>
              <a:noFill/>
            </a:ln>
          </p:spPr>
        </p:pic>
      </p:grpSp>
      <p:grpSp>
        <p:nvGrpSpPr>
          <p:cNvPr id="180" name="Google Shape;180;p25"/>
          <p:cNvGrpSpPr/>
          <p:nvPr/>
        </p:nvGrpSpPr>
        <p:grpSpPr>
          <a:xfrm flipH="1">
            <a:off x="-7399" y="-36946"/>
            <a:ext cx="9158793" cy="5180454"/>
            <a:chOff x="-7399" y="-22171"/>
            <a:chExt cx="9158793" cy="5180454"/>
          </a:xfrm>
        </p:grpSpPr>
        <p:pic>
          <p:nvPicPr>
            <p:cNvPr id="181" name="Google Shape;181;p25"/>
            <p:cNvPicPr preferRelativeResize="0"/>
            <p:nvPr/>
          </p:nvPicPr>
          <p:blipFill>
            <a:blip r:embed="rId3">
              <a:alphaModFix/>
            </a:blip>
            <a:stretch>
              <a:fillRect/>
            </a:stretch>
          </p:blipFill>
          <p:spPr>
            <a:xfrm rot="5400000">
              <a:off x="-1118160" y="1088590"/>
              <a:ext cx="2336399" cy="114878"/>
            </a:xfrm>
            <a:prstGeom prst="rect">
              <a:avLst/>
            </a:prstGeom>
            <a:noFill/>
            <a:ln>
              <a:noFill/>
            </a:ln>
          </p:spPr>
        </p:pic>
        <p:pic>
          <p:nvPicPr>
            <p:cNvPr id="182" name="Google Shape;182;p25"/>
            <p:cNvPicPr preferRelativeResize="0"/>
            <p:nvPr/>
          </p:nvPicPr>
          <p:blipFill>
            <a:blip r:embed="rId3">
              <a:alphaModFix/>
            </a:blip>
            <a:stretch>
              <a:fillRect/>
            </a:stretch>
          </p:blipFill>
          <p:spPr>
            <a:xfrm rot="5400000">
              <a:off x="7925755" y="3932645"/>
              <a:ext cx="2336399" cy="11487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4" name="Google Shape;24;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25" name="Google Shape;25;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26" name="Google Shape;26;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2" name="Google Shape;32;p6"/>
          <p:cNvGrpSpPr/>
          <p:nvPr/>
        </p:nvGrpSpPr>
        <p:grpSpPr>
          <a:xfrm>
            <a:off x="-21022" y="-7010"/>
            <a:ext cx="9186045" cy="5164522"/>
            <a:chOff x="-21022" y="-7010"/>
            <a:chExt cx="9186045" cy="5164522"/>
          </a:xfrm>
        </p:grpSpPr>
        <p:pic>
          <p:nvPicPr>
            <p:cNvPr id="33" name="Google Shape;33;p6"/>
            <p:cNvPicPr preferRelativeResize="0"/>
            <p:nvPr/>
          </p:nvPicPr>
          <p:blipFill>
            <a:blip r:embed="rId3">
              <a:alphaModFix/>
            </a:blip>
            <a:stretch>
              <a:fillRect/>
            </a:stretch>
          </p:blipFill>
          <p:spPr>
            <a:xfrm>
              <a:off x="7492223" y="5075262"/>
              <a:ext cx="1672800" cy="82249"/>
            </a:xfrm>
            <a:prstGeom prst="rect">
              <a:avLst/>
            </a:prstGeom>
            <a:noFill/>
            <a:ln>
              <a:noFill/>
            </a:ln>
          </p:spPr>
        </p:pic>
        <p:pic>
          <p:nvPicPr>
            <p:cNvPr id="34" name="Google Shape;34;p6"/>
            <p:cNvPicPr preferRelativeResize="0"/>
            <p:nvPr/>
          </p:nvPicPr>
          <p:blipFill>
            <a:blip r:embed="rId3">
              <a:alphaModFix/>
            </a:blip>
            <a:stretch>
              <a:fillRect/>
            </a:stretch>
          </p:blipFill>
          <p:spPr>
            <a:xfrm>
              <a:off x="-21022" y="-7010"/>
              <a:ext cx="1672800" cy="8224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18" cy="5143501"/>
          </a:xfrm>
          <a:prstGeom prst="rect">
            <a:avLst/>
          </a:prstGeom>
          <a:noFill/>
          <a:ln>
            <a:noFill/>
          </a:ln>
        </p:spPr>
      </p:pic>
      <p:sp>
        <p:nvSpPr>
          <p:cNvPr id="37" name="Google Shape;37;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39" name="Google Shape;39;p7"/>
          <p:cNvGrpSpPr/>
          <p:nvPr/>
        </p:nvGrpSpPr>
        <p:grpSpPr>
          <a:xfrm>
            <a:off x="361375" y="223563"/>
            <a:ext cx="8421250" cy="4696375"/>
            <a:chOff x="361375" y="223563"/>
            <a:chExt cx="8421250" cy="4696375"/>
          </a:xfrm>
        </p:grpSpPr>
        <p:cxnSp>
          <p:nvCxnSpPr>
            <p:cNvPr id="40" name="Google Shape;40;p7"/>
            <p:cNvCxnSpPr/>
            <p:nvPr/>
          </p:nvCxnSpPr>
          <p:spPr>
            <a:xfrm>
              <a:off x="361375" y="223563"/>
              <a:ext cx="0" cy="463350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7"/>
            <p:cNvCxnSpPr/>
            <p:nvPr/>
          </p:nvCxnSpPr>
          <p:spPr>
            <a:xfrm>
              <a:off x="8782625" y="286438"/>
              <a:ext cx="0" cy="4633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9472" y="-11"/>
            <a:ext cx="9144003" cy="5143545"/>
          </a:xfrm>
          <a:prstGeom prst="rect">
            <a:avLst/>
          </a:prstGeom>
          <a:noFill/>
          <a:ln>
            <a:noFill/>
          </a:ln>
        </p:spPr>
      </p:pic>
      <p:sp>
        <p:nvSpPr>
          <p:cNvPr id="44" name="Google Shape;4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45" name="Google Shape;45;p8"/>
          <p:cNvGrpSpPr/>
          <p:nvPr/>
        </p:nvGrpSpPr>
        <p:grpSpPr>
          <a:xfrm>
            <a:off x="-4549" y="-14015"/>
            <a:ext cx="10264931" cy="5597348"/>
            <a:chOff x="-4549" y="-14015"/>
            <a:chExt cx="10264931" cy="5597348"/>
          </a:xfrm>
        </p:grpSpPr>
        <p:pic>
          <p:nvPicPr>
            <p:cNvPr id="46" name="Google Shape;46;p8"/>
            <p:cNvPicPr preferRelativeResize="0"/>
            <p:nvPr/>
          </p:nvPicPr>
          <p:blipFill>
            <a:blip r:embed="rId3">
              <a:alphaModFix/>
            </a:blip>
            <a:stretch>
              <a:fillRect/>
            </a:stretch>
          </p:blipFill>
          <p:spPr>
            <a:xfrm>
              <a:off x="8428906" y="3751857"/>
              <a:ext cx="1831476" cy="1831476"/>
            </a:xfrm>
            <a:prstGeom prst="rect">
              <a:avLst/>
            </a:prstGeom>
            <a:noFill/>
            <a:ln>
              <a:noFill/>
            </a:ln>
          </p:spPr>
        </p:pic>
        <p:pic>
          <p:nvPicPr>
            <p:cNvPr id="47" name="Google Shape;47;p8"/>
            <p:cNvPicPr preferRelativeResize="0"/>
            <p:nvPr/>
          </p:nvPicPr>
          <p:blipFill>
            <a:blip r:embed="rId4">
              <a:alphaModFix/>
            </a:blip>
            <a:stretch>
              <a:fillRect/>
            </a:stretch>
          </p:blipFill>
          <p:spPr>
            <a:xfrm rot="5400000">
              <a:off x="-1115310" y="1096745"/>
              <a:ext cx="2336399" cy="11487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rot="10800000" flipH="1">
            <a:off x="0" y="0"/>
            <a:ext cx="9143997" cy="5143490"/>
          </a:xfrm>
          <a:prstGeom prst="rect">
            <a:avLst/>
          </a:prstGeom>
          <a:noFill/>
          <a:ln>
            <a:noFill/>
          </a:ln>
        </p:spPr>
      </p:pic>
      <p:sp>
        <p:nvSpPr>
          <p:cNvPr id="50" name="Google Shape;50;p9"/>
          <p:cNvSpPr txBox="1">
            <a:spLocks noGrp="1"/>
          </p:cNvSpPr>
          <p:nvPr>
            <p:ph type="title"/>
          </p:nvPr>
        </p:nvSpPr>
        <p:spPr>
          <a:xfrm>
            <a:off x="4079100" y="1078579"/>
            <a:ext cx="4349700" cy="72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9"/>
          <p:cNvSpPr txBox="1">
            <a:spLocks noGrp="1"/>
          </p:cNvSpPr>
          <p:nvPr>
            <p:ph type="subTitle" idx="1"/>
          </p:nvPr>
        </p:nvSpPr>
        <p:spPr>
          <a:xfrm>
            <a:off x="4079193" y="1887663"/>
            <a:ext cx="4349700" cy="1258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2" name="Google Shape;52;p9"/>
          <p:cNvGrpSpPr/>
          <p:nvPr/>
        </p:nvGrpSpPr>
        <p:grpSpPr>
          <a:xfrm>
            <a:off x="3764950" y="3984625"/>
            <a:ext cx="4978200" cy="4978200"/>
            <a:chOff x="6142050" y="82650"/>
            <a:chExt cx="4978200" cy="4978200"/>
          </a:xfrm>
        </p:grpSpPr>
        <p:sp>
          <p:nvSpPr>
            <p:cNvPr id="53" name="Google Shape;53;p9"/>
            <p:cNvSpPr/>
            <p:nvPr/>
          </p:nvSpPr>
          <p:spPr>
            <a:xfrm>
              <a:off x="6142050" y="82650"/>
              <a:ext cx="4978200" cy="4978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4" name="Google Shape;54;p9"/>
            <p:cNvSpPr/>
            <p:nvPr/>
          </p:nvSpPr>
          <p:spPr>
            <a:xfrm>
              <a:off x="6310200" y="250800"/>
              <a:ext cx="4641900" cy="4641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0" y="0"/>
            <a:ext cx="9144003" cy="5143490"/>
          </a:xfrm>
          <a:prstGeom prst="rect">
            <a:avLst/>
          </a:prstGeom>
          <a:noFill/>
          <a:ln>
            <a:noFill/>
          </a:ln>
        </p:spPr>
      </p:pic>
      <p:sp>
        <p:nvSpPr>
          <p:cNvPr id="57" name="Google Shape;57;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9472" y="-7423"/>
            <a:ext cx="9144003" cy="5143545"/>
          </a:xfrm>
          <a:prstGeom prst="rect">
            <a:avLst/>
          </a:prstGeom>
          <a:noFill/>
          <a:ln>
            <a:noFill/>
          </a:ln>
        </p:spPr>
      </p:pic>
      <p:grpSp>
        <p:nvGrpSpPr>
          <p:cNvPr id="60" name="Google Shape;60;p11"/>
          <p:cNvGrpSpPr/>
          <p:nvPr/>
        </p:nvGrpSpPr>
        <p:grpSpPr>
          <a:xfrm rot="10800000" flipH="1">
            <a:off x="-14780" y="-22167"/>
            <a:ext cx="9193125" cy="5180445"/>
            <a:chOff x="-14780" y="-22167"/>
            <a:chExt cx="9193125" cy="5180445"/>
          </a:xfrm>
        </p:grpSpPr>
        <p:pic>
          <p:nvPicPr>
            <p:cNvPr id="61" name="Google Shape;61;p11"/>
            <p:cNvPicPr preferRelativeResize="0"/>
            <p:nvPr/>
          </p:nvPicPr>
          <p:blipFill>
            <a:blip r:embed="rId3">
              <a:alphaModFix/>
            </a:blip>
            <a:stretch>
              <a:fillRect/>
            </a:stretch>
          </p:blipFill>
          <p:spPr>
            <a:xfrm>
              <a:off x="-14780" y="5076028"/>
              <a:ext cx="1672800" cy="82249"/>
            </a:xfrm>
            <a:prstGeom prst="rect">
              <a:avLst/>
            </a:prstGeom>
            <a:noFill/>
            <a:ln>
              <a:noFill/>
            </a:ln>
          </p:spPr>
        </p:pic>
        <p:pic>
          <p:nvPicPr>
            <p:cNvPr id="62" name="Google Shape;62;p11"/>
            <p:cNvPicPr preferRelativeResize="0"/>
            <p:nvPr/>
          </p:nvPicPr>
          <p:blipFill>
            <a:blip r:embed="rId3">
              <a:alphaModFix/>
            </a:blip>
            <a:stretch>
              <a:fillRect/>
            </a:stretch>
          </p:blipFill>
          <p:spPr>
            <a:xfrm>
              <a:off x="7505545" y="-22167"/>
              <a:ext cx="1672800" cy="82249"/>
            </a:xfrm>
            <a:prstGeom prst="rect">
              <a:avLst/>
            </a:prstGeom>
            <a:noFill/>
            <a:ln>
              <a:noFill/>
            </a:ln>
          </p:spPr>
        </p:pic>
      </p:grpSp>
      <p:sp>
        <p:nvSpPr>
          <p:cNvPr id="63" name="Google Shape;6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6" r:id="rId11"/>
    <p:sldLayoutId id="2147483667"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3">
            <a:alphaModFix/>
          </a:blip>
          <a:srcRect/>
          <a:stretch/>
        </p:blipFill>
        <p:spPr>
          <a:xfrm>
            <a:off x="7259483" y="2440528"/>
            <a:ext cx="2555075" cy="2555075"/>
          </a:xfrm>
          <a:prstGeom prst="rect">
            <a:avLst/>
          </a:prstGeom>
          <a:noFill/>
          <a:ln>
            <a:noFill/>
          </a:ln>
        </p:spPr>
      </p:pic>
      <p:sp>
        <p:nvSpPr>
          <p:cNvPr id="194" name="Google Shape;194;p29"/>
          <p:cNvSpPr txBox="1">
            <a:spLocks noGrp="1"/>
          </p:cNvSpPr>
          <p:nvPr>
            <p:ph type="ctrTitle"/>
          </p:nvPr>
        </p:nvSpPr>
        <p:spPr>
          <a:xfrm>
            <a:off x="715100" y="535000"/>
            <a:ext cx="6083700" cy="19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a typeface="Poppins Light"/>
              </a:rPr>
              <a:t>MACHINE LEARNING</a:t>
            </a:r>
            <a:endParaRPr dirty="0">
              <a:latin typeface="Poppins Light"/>
              <a:ea typeface="Poppins Light"/>
              <a:cs typeface="Poppins Light"/>
              <a:sym typeface="Poppins Light"/>
            </a:endParaRPr>
          </a:p>
        </p:txBody>
      </p:sp>
      <p:sp>
        <p:nvSpPr>
          <p:cNvPr id="195" name="Google Shape;195;p29"/>
          <p:cNvSpPr txBox="1">
            <a:spLocks noGrp="1"/>
          </p:cNvSpPr>
          <p:nvPr>
            <p:ph type="subTitle" idx="1"/>
          </p:nvPr>
        </p:nvSpPr>
        <p:spPr>
          <a:xfrm>
            <a:off x="3972060" y="2682501"/>
            <a:ext cx="4750420" cy="2086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u="sng" dirty="0">
                <a:latin typeface="+mj-lt"/>
              </a:rPr>
              <a:t>TEAM-20</a:t>
            </a:r>
          </a:p>
          <a:p>
            <a:pPr marL="0" lvl="0" indent="0" algn="l" rtl="0">
              <a:spcBef>
                <a:spcPts val="0"/>
              </a:spcBef>
              <a:spcAft>
                <a:spcPts val="0"/>
              </a:spcAft>
              <a:buNone/>
            </a:pPr>
            <a:endParaRPr lang="en-IN" b="1" u="sng" dirty="0"/>
          </a:p>
          <a:p>
            <a:pPr marL="0" lvl="0" indent="0" algn="l" rtl="0">
              <a:spcBef>
                <a:spcPts val="0"/>
              </a:spcBef>
              <a:spcAft>
                <a:spcPts val="0"/>
              </a:spcAft>
              <a:buNone/>
            </a:pPr>
            <a:endParaRPr lang="en-IN" b="1" dirty="0"/>
          </a:p>
        </p:txBody>
      </p:sp>
      <p:pic>
        <p:nvPicPr>
          <p:cNvPr id="196" name="Google Shape;196;p29"/>
          <p:cNvPicPr preferRelativeResize="0"/>
          <p:nvPr/>
        </p:nvPicPr>
        <p:blipFill>
          <a:blip r:embed="rId4">
            <a:alphaModFix/>
          </a:blip>
          <a:stretch>
            <a:fillRect/>
          </a:stretch>
        </p:blipFill>
        <p:spPr>
          <a:xfrm>
            <a:off x="-14780" y="5017875"/>
            <a:ext cx="2555075" cy="125625"/>
          </a:xfrm>
          <a:prstGeom prst="rect">
            <a:avLst/>
          </a:prstGeom>
          <a:noFill/>
          <a:ln>
            <a:noFill/>
          </a:ln>
        </p:spPr>
      </p:pic>
      <p:cxnSp>
        <p:nvCxnSpPr>
          <p:cNvPr id="197" name="Google Shape;197;p29"/>
          <p:cNvCxnSpPr>
            <a:cxnSpLocks/>
          </p:cNvCxnSpPr>
          <p:nvPr/>
        </p:nvCxnSpPr>
        <p:spPr>
          <a:xfrm flipH="1">
            <a:off x="0" y="3725725"/>
            <a:ext cx="4157003" cy="0"/>
          </a:xfrm>
          <a:prstGeom prst="straightConnector1">
            <a:avLst/>
          </a:prstGeom>
          <a:noFill/>
          <a:ln w="9525" cap="flat" cmpd="sng">
            <a:solidFill>
              <a:schemeClr val="dk1"/>
            </a:solidFill>
            <a:prstDash val="solid"/>
            <a:round/>
            <a:headEnd type="none" w="med" len="med"/>
            <a:tailEnd type="none" w="med" len="med"/>
          </a:ln>
        </p:spPr>
      </p:cxnSp>
      <p:graphicFrame>
        <p:nvGraphicFramePr>
          <p:cNvPr id="6" name="Table 5">
            <a:extLst>
              <a:ext uri="{FF2B5EF4-FFF2-40B4-BE49-F238E27FC236}">
                <a16:creationId xmlns:a16="http://schemas.microsoft.com/office/drawing/2014/main" id="{D1DE0A7E-D398-914B-D499-DB62B2B2C526}"/>
              </a:ext>
            </a:extLst>
          </p:cNvPr>
          <p:cNvGraphicFramePr>
            <a:graphicFrameLocks noGrp="1"/>
          </p:cNvGraphicFramePr>
          <p:nvPr>
            <p:extLst>
              <p:ext uri="{D42A27DB-BD31-4B8C-83A1-F6EECF244321}">
                <p14:modId xmlns:p14="http://schemas.microsoft.com/office/powerpoint/2010/main" val="3283706021"/>
              </p:ext>
            </p:extLst>
          </p:nvPr>
        </p:nvGraphicFramePr>
        <p:xfrm>
          <a:off x="4149969" y="3222752"/>
          <a:ext cx="4547306" cy="1483360"/>
        </p:xfrm>
        <a:graphic>
          <a:graphicData uri="http://schemas.openxmlformats.org/drawingml/2006/table">
            <a:tbl>
              <a:tblPr firstRow="1" bandRow="1">
                <a:tableStyleId>{EF291107-7F37-44C9-B49D-A0502C1F5E19}</a:tableStyleId>
              </a:tblPr>
              <a:tblGrid>
                <a:gridCol w="1520458">
                  <a:extLst>
                    <a:ext uri="{9D8B030D-6E8A-4147-A177-3AD203B41FA5}">
                      <a16:colId xmlns:a16="http://schemas.microsoft.com/office/drawing/2014/main" val="3533334945"/>
                    </a:ext>
                  </a:extLst>
                </a:gridCol>
                <a:gridCol w="1513424">
                  <a:extLst>
                    <a:ext uri="{9D8B030D-6E8A-4147-A177-3AD203B41FA5}">
                      <a16:colId xmlns:a16="http://schemas.microsoft.com/office/drawing/2014/main" val="986739877"/>
                    </a:ext>
                  </a:extLst>
                </a:gridCol>
                <a:gridCol w="1513424">
                  <a:extLst>
                    <a:ext uri="{9D8B030D-6E8A-4147-A177-3AD203B41FA5}">
                      <a16:colId xmlns:a16="http://schemas.microsoft.com/office/drawing/2014/main" val="765106923"/>
                    </a:ext>
                  </a:extLst>
                </a:gridCol>
              </a:tblGrid>
              <a:tr h="370840">
                <a:tc>
                  <a:txBody>
                    <a:bodyPr/>
                    <a:lstStyle/>
                    <a:p>
                      <a:r>
                        <a:rPr lang="en-IN" dirty="0">
                          <a:solidFill>
                            <a:schemeClr val="tx1"/>
                          </a:solidFill>
                        </a:rPr>
                        <a:t>NAME</a:t>
                      </a:r>
                    </a:p>
                  </a:txBody>
                  <a:tcPr/>
                </a:tc>
                <a:tc>
                  <a:txBody>
                    <a:bodyPr/>
                    <a:lstStyle/>
                    <a:p>
                      <a:r>
                        <a:rPr lang="en-IN" dirty="0">
                          <a:solidFill>
                            <a:schemeClr val="tx1"/>
                          </a:solidFill>
                        </a:rPr>
                        <a:t>USN</a:t>
                      </a:r>
                    </a:p>
                  </a:txBody>
                  <a:tcPr/>
                </a:tc>
                <a:tc>
                  <a:txBody>
                    <a:bodyPr/>
                    <a:lstStyle/>
                    <a:p>
                      <a:r>
                        <a:rPr lang="en-IN" dirty="0">
                          <a:solidFill>
                            <a:schemeClr val="tx1"/>
                          </a:solidFill>
                        </a:rPr>
                        <a:t>ROLL-NO</a:t>
                      </a:r>
                    </a:p>
                  </a:txBody>
                  <a:tcPr/>
                </a:tc>
                <a:extLst>
                  <a:ext uri="{0D108BD9-81ED-4DB2-BD59-A6C34878D82A}">
                    <a16:rowId xmlns:a16="http://schemas.microsoft.com/office/drawing/2014/main" val="33397717"/>
                  </a:ext>
                </a:extLst>
              </a:tr>
              <a:tr h="370840">
                <a:tc>
                  <a:txBody>
                    <a:bodyPr/>
                    <a:lstStyle/>
                    <a:p>
                      <a:r>
                        <a:rPr lang="en-IN" dirty="0" err="1">
                          <a:solidFill>
                            <a:schemeClr val="tx1"/>
                          </a:solidFill>
                        </a:rPr>
                        <a:t>T.Keerthana</a:t>
                      </a:r>
                      <a:endParaRPr lang="en-IN" dirty="0">
                        <a:solidFill>
                          <a:schemeClr val="tx1"/>
                        </a:solidFill>
                      </a:endParaRPr>
                    </a:p>
                  </a:txBody>
                  <a:tcPr/>
                </a:tc>
                <a:tc>
                  <a:txBody>
                    <a:bodyPr/>
                    <a:lstStyle/>
                    <a:p>
                      <a:r>
                        <a:rPr lang="en-IN" dirty="0">
                          <a:solidFill>
                            <a:schemeClr val="tx1"/>
                          </a:solidFill>
                        </a:rPr>
                        <a:t>01fe22bec073</a:t>
                      </a:r>
                    </a:p>
                  </a:txBody>
                  <a:tcPr/>
                </a:tc>
                <a:tc>
                  <a:txBody>
                    <a:bodyPr/>
                    <a:lstStyle/>
                    <a:p>
                      <a:r>
                        <a:rPr lang="en-IN" dirty="0">
                          <a:solidFill>
                            <a:schemeClr val="tx1"/>
                          </a:solidFill>
                        </a:rPr>
                        <a:t>243</a:t>
                      </a:r>
                    </a:p>
                  </a:txBody>
                  <a:tcPr/>
                </a:tc>
                <a:extLst>
                  <a:ext uri="{0D108BD9-81ED-4DB2-BD59-A6C34878D82A}">
                    <a16:rowId xmlns:a16="http://schemas.microsoft.com/office/drawing/2014/main" val="4019305513"/>
                  </a:ext>
                </a:extLst>
              </a:tr>
              <a:tr h="370840">
                <a:tc>
                  <a:txBody>
                    <a:bodyPr/>
                    <a:lstStyle/>
                    <a:p>
                      <a:r>
                        <a:rPr lang="en-IN" dirty="0">
                          <a:solidFill>
                            <a:schemeClr val="tx1"/>
                          </a:solidFill>
                        </a:rPr>
                        <a:t>Sanjana H</a:t>
                      </a:r>
                    </a:p>
                  </a:txBody>
                  <a:tcPr/>
                </a:tc>
                <a:tc>
                  <a:txBody>
                    <a:bodyPr/>
                    <a:lstStyle/>
                    <a:p>
                      <a:r>
                        <a:rPr lang="en-IN" dirty="0">
                          <a:solidFill>
                            <a:schemeClr val="tx1"/>
                          </a:solidFill>
                        </a:rPr>
                        <a:t>01fe22bec019</a:t>
                      </a:r>
                    </a:p>
                  </a:txBody>
                  <a:tcPr/>
                </a:tc>
                <a:tc>
                  <a:txBody>
                    <a:bodyPr/>
                    <a:lstStyle/>
                    <a:p>
                      <a:r>
                        <a:rPr lang="en-IN" dirty="0">
                          <a:solidFill>
                            <a:schemeClr val="tx1"/>
                          </a:solidFill>
                        </a:rPr>
                        <a:t>215</a:t>
                      </a:r>
                    </a:p>
                  </a:txBody>
                  <a:tcPr/>
                </a:tc>
                <a:extLst>
                  <a:ext uri="{0D108BD9-81ED-4DB2-BD59-A6C34878D82A}">
                    <a16:rowId xmlns:a16="http://schemas.microsoft.com/office/drawing/2014/main" val="1908296465"/>
                  </a:ext>
                </a:extLst>
              </a:tr>
              <a:tr h="370840">
                <a:tc>
                  <a:txBody>
                    <a:bodyPr/>
                    <a:lstStyle/>
                    <a:p>
                      <a:r>
                        <a:rPr lang="en-IN" dirty="0">
                          <a:solidFill>
                            <a:schemeClr val="tx1"/>
                          </a:solidFill>
                        </a:rPr>
                        <a:t>Samarth A</a:t>
                      </a:r>
                    </a:p>
                  </a:txBody>
                  <a:tcPr/>
                </a:tc>
                <a:tc>
                  <a:txBody>
                    <a:bodyPr/>
                    <a:lstStyle/>
                    <a:p>
                      <a:r>
                        <a:rPr lang="en-IN" dirty="0">
                          <a:solidFill>
                            <a:schemeClr val="tx1"/>
                          </a:solidFill>
                        </a:rPr>
                        <a:t>01fee22bec048</a:t>
                      </a:r>
                    </a:p>
                  </a:txBody>
                  <a:tcPr/>
                </a:tc>
                <a:tc>
                  <a:txBody>
                    <a:bodyPr/>
                    <a:lstStyle/>
                    <a:p>
                      <a:r>
                        <a:rPr lang="en-IN" dirty="0">
                          <a:solidFill>
                            <a:schemeClr val="tx1"/>
                          </a:solidFill>
                        </a:rPr>
                        <a:t>223</a:t>
                      </a:r>
                    </a:p>
                  </a:txBody>
                  <a:tcPr/>
                </a:tc>
                <a:extLst>
                  <a:ext uri="{0D108BD9-81ED-4DB2-BD59-A6C34878D82A}">
                    <a16:rowId xmlns:a16="http://schemas.microsoft.com/office/drawing/2014/main" val="1446521848"/>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3FD3-3A46-9152-1DFD-D881AE977ADD}"/>
              </a:ext>
            </a:extLst>
          </p:cNvPr>
          <p:cNvSpPr>
            <a:spLocks noGrp="1"/>
          </p:cNvSpPr>
          <p:nvPr>
            <p:ph type="title"/>
          </p:nvPr>
        </p:nvSpPr>
        <p:spPr>
          <a:xfrm>
            <a:off x="228100" y="-59745"/>
            <a:ext cx="7704000" cy="572700"/>
          </a:xfrm>
        </p:spPr>
        <p:txBody>
          <a:bodyPr/>
          <a:lstStyle/>
          <a:p>
            <a:r>
              <a:rPr lang="en-IN" dirty="0">
                <a:latin typeface="Algerian" panose="04020705040A02060702" pitchFamily="82" charset="0"/>
              </a:rPr>
              <a:t>BLOCKDIAGRAM:-</a:t>
            </a:r>
          </a:p>
        </p:txBody>
      </p:sp>
      <p:sp>
        <p:nvSpPr>
          <p:cNvPr id="14" name="Rectangle: Rounded Corners 13">
            <a:extLst>
              <a:ext uri="{FF2B5EF4-FFF2-40B4-BE49-F238E27FC236}">
                <a16:creationId xmlns:a16="http://schemas.microsoft.com/office/drawing/2014/main" id="{A00E61B1-4C7D-C0B3-7488-2936EF8012D8}"/>
              </a:ext>
            </a:extLst>
          </p:cNvPr>
          <p:cNvSpPr/>
          <p:nvPr/>
        </p:nvSpPr>
        <p:spPr>
          <a:xfrm>
            <a:off x="3371088" y="542108"/>
            <a:ext cx="1883664" cy="463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Input Layer</a:t>
            </a:r>
            <a:endParaRPr lang="en-IN" dirty="0">
              <a:ln w="0"/>
              <a:solidFill>
                <a:schemeClr val="accent1"/>
              </a:solidFill>
              <a:effectLst>
                <a:outerShdw blurRad="38100" dist="25400" dir="5400000" algn="ctr" rotWithShape="0">
                  <a:srgbClr val="6E747A">
                    <a:alpha val="43000"/>
                  </a:srgbClr>
                </a:outerShdw>
              </a:effectLst>
            </a:endParaRPr>
          </a:p>
        </p:txBody>
      </p:sp>
      <p:sp>
        <p:nvSpPr>
          <p:cNvPr id="15" name="Rectangle: Rounded Corners 14">
            <a:extLst>
              <a:ext uri="{FF2B5EF4-FFF2-40B4-BE49-F238E27FC236}">
                <a16:creationId xmlns:a16="http://schemas.microsoft.com/office/drawing/2014/main" id="{E4A5E6D4-59CD-794D-C497-194B4BF22941}"/>
              </a:ext>
            </a:extLst>
          </p:cNvPr>
          <p:cNvSpPr/>
          <p:nvPr/>
        </p:nvSpPr>
        <p:spPr>
          <a:xfrm>
            <a:off x="3322320" y="1447637"/>
            <a:ext cx="1981200"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Preprocessing</a:t>
            </a:r>
            <a:endParaRPr lang="en-IN" dirty="0"/>
          </a:p>
        </p:txBody>
      </p:sp>
      <p:sp>
        <p:nvSpPr>
          <p:cNvPr id="16" name="Rectangle: Rounded Corners 15">
            <a:extLst>
              <a:ext uri="{FF2B5EF4-FFF2-40B4-BE49-F238E27FC236}">
                <a16:creationId xmlns:a16="http://schemas.microsoft.com/office/drawing/2014/main" id="{79683E44-1F99-8EB9-8833-E4C576AB6325}"/>
              </a:ext>
            </a:extLst>
          </p:cNvPr>
          <p:cNvSpPr/>
          <p:nvPr/>
        </p:nvSpPr>
        <p:spPr>
          <a:xfrm>
            <a:off x="3285744" y="4241856"/>
            <a:ext cx="2005584"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Evaluation Metrics</a:t>
            </a:r>
            <a:endParaRPr lang="en-IN" dirty="0"/>
          </a:p>
        </p:txBody>
      </p:sp>
      <p:sp>
        <p:nvSpPr>
          <p:cNvPr id="17" name="Rectangle: Rounded Corners 16">
            <a:extLst>
              <a:ext uri="{FF2B5EF4-FFF2-40B4-BE49-F238E27FC236}">
                <a16:creationId xmlns:a16="http://schemas.microsoft.com/office/drawing/2014/main" id="{AA15689F-C6C6-11EC-E02E-7FA98F003CE6}"/>
              </a:ext>
            </a:extLst>
          </p:cNvPr>
          <p:cNvSpPr/>
          <p:nvPr/>
        </p:nvSpPr>
        <p:spPr>
          <a:xfrm>
            <a:off x="3285744" y="3324126"/>
            <a:ext cx="2054352"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Classification (SVM)</a:t>
            </a:r>
            <a:endParaRPr lang="en-IN" dirty="0"/>
          </a:p>
        </p:txBody>
      </p:sp>
      <p:sp>
        <p:nvSpPr>
          <p:cNvPr id="18" name="Rectangle: Rounded Corners 17">
            <a:extLst>
              <a:ext uri="{FF2B5EF4-FFF2-40B4-BE49-F238E27FC236}">
                <a16:creationId xmlns:a16="http://schemas.microsoft.com/office/drawing/2014/main" id="{3DBEBC56-42A5-E166-EE7E-27195A0F5A63}"/>
              </a:ext>
            </a:extLst>
          </p:cNvPr>
          <p:cNvSpPr/>
          <p:nvPr/>
        </p:nvSpPr>
        <p:spPr>
          <a:xfrm>
            <a:off x="3310128" y="2365367"/>
            <a:ext cx="2005584"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Feature Extraction (</a:t>
            </a:r>
            <a:r>
              <a:rPr lang="en-IN" dirty="0" err="1">
                <a:solidFill>
                  <a:schemeClr val="tx1"/>
                </a:solidFill>
              </a:rPr>
              <a:t>ViT</a:t>
            </a:r>
            <a:r>
              <a:rPr lang="en-IN" dirty="0">
                <a:solidFill>
                  <a:schemeClr val="tx1"/>
                </a:solidFill>
              </a:rPr>
              <a:t>)</a:t>
            </a:r>
            <a:endParaRPr lang="en-IN" dirty="0"/>
          </a:p>
        </p:txBody>
      </p:sp>
      <p:sp>
        <p:nvSpPr>
          <p:cNvPr id="19" name="Rectangle: Rounded Corners 18">
            <a:extLst>
              <a:ext uri="{FF2B5EF4-FFF2-40B4-BE49-F238E27FC236}">
                <a16:creationId xmlns:a16="http://schemas.microsoft.com/office/drawing/2014/main" id="{DE48C319-4876-D17A-BA11-8ADC117BBFB2}"/>
              </a:ext>
            </a:extLst>
          </p:cNvPr>
          <p:cNvSpPr/>
          <p:nvPr/>
        </p:nvSpPr>
        <p:spPr>
          <a:xfrm>
            <a:off x="6370320" y="4238959"/>
            <a:ext cx="2115312" cy="493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 Output (DR Severity Levels)</a:t>
            </a:r>
            <a:endParaRPr lang="en-IN" dirty="0"/>
          </a:p>
        </p:txBody>
      </p:sp>
      <p:cxnSp>
        <p:nvCxnSpPr>
          <p:cNvPr id="22" name="Straight Arrow Connector 21">
            <a:extLst>
              <a:ext uri="{FF2B5EF4-FFF2-40B4-BE49-F238E27FC236}">
                <a16:creationId xmlns:a16="http://schemas.microsoft.com/office/drawing/2014/main" id="{3109AA45-C80A-DE80-CBAA-F9883057F522}"/>
              </a:ext>
            </a:extLst>
          </p:cNvPr>
          <p:cNvCxnSpPr>
            <a:stCxn id="14" idx="2"/>
            <a:endCxn id="15" idx="0"/>
          </p:cNvCxnSpPr>
          <p:nvPr/>
        </p:nvCxnSpPr>
        <p:spPr>
          <a:xfrm>
            <a:off x="4312920" y="1005404"/>
            <a:ext cx="0" cy="4422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C93085DA-B356-2088-6F48-E265056B8F3F}"/>
              </a:ext>
            </a:extLst>
          </p:cNvPr>
          <p:cNvCxnSpPr>
            <a:stCxn id="15" idx="2"/>
            <a:endCxn id="18" idx="0"/>
          </p:cNvCxnSpPr>
          <p:nvPr/>
        </p:nvCxnSpPr>
        <p:spPr>
          <a:xfrm>
            <a:off x="4312920" y="1940806"/>
            <a:ext cx="0" cy="424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EAB6D0EB-D2B6-B1DB-A51B-F95BCA2445EF}"/>
              </a:ext>
            </a:extLst>
          </p:cNvPr>
          <p:cNvCxnSpPr>
            <a:stCxn id="18" idx="2"/>
            <a:endCxn id="17" idx="0"/>
          </p:cNvCxnSpPr>
          <p:nvPr/>
        </p:nvCxnSpPr>
        <p:spPr>
          <a:xfrm>
            <a:off x="4312920" y="2858536"/>
            <a:ext cx="0" cy="465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83FEAB97-C238-0AFA-247A-F186073E32C1}"/>
              </a:ext>
            </a:extLst>
          </p:cNvPr>
          <p:cNvCxnSpPr>
            <a:cxnSpLocks/>
            <a:stCxn id="17" idx="2"/>
          </p:cNvCxnSpPr>
          <p:nvPr/>
        </p:nvCxnSpPr>
        <p:spPr>
          <a:xfrm>
            <a:off x="4312920" y="3817295"/>
            <a:ext cx="0" cy="421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06D771B-8230-7DFD-4F35-12621C6CDF51}"/>
              </a:ext>
            </a:extLst>
          </p:cNvPr>
          <p:cNvCxnSpPr>
            <a:stCxn id="16" idx="3"/>
            <a:endCxn id="19" idx="1"/>
          </p:cNvCxnSpPr>
          <p:nvPr/>
        </p:nvCxnSpPr>
        <p:spPr>
          <a:xfrm flipV="1">
            <a:off x="5291328" y="4485544"/>
            <a:ext cx="1078992" cy="2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7464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B95A-D33A-D8CC-17EF-B23661A3666E}"/>
              </a:ext>
            </a:extLst>
          </p:cNvPr>
          <p:cNvSpPr>
            <a:spLocks noGrp="1"/>
          </p:cNvSpPr>
          <p:nvPr>
            <p:ph type="title"/>
          </p:nvPr>
        </p:nvSpPr>
        <p:spPr>
          <a:xfrm>
            <a:off x="0" y="0"/>
            <a:ext cx="7704000" cy="572700"/>
          </a:xfrm>
        </p:spPr>
        <p:txBody>
          <a:bodyPr/>
          <a:lstStyle/>
          <a:p>
            <a:r>
              <a:rPr lang="en-IN" dirty="0">
                <a:latin typeface="Algerian" panose="04020705040A02060702" pitchFamily="82" charset="0"/>
              </a:rPr>
              <a:t>DATASET DESCRIPTION:-</a:t>
            </a:r>
          </a:p>
        </p:txBody>
      </p:sp>
      <p:sp>
        <p:nvSpPr>
          <p:cNvPr id="3" name="Rectangle 1">
            <a:extLst>
              <a:ext uri="{FF2B5EF4-FFF2-40B4-BE49-F238E27FC236}">
                <a16:creationId xmlns:a16="http://schemas.microsoft.com/office/drawing/2014/main" id="{796C3AA7-007F-0272-0258-BD873D703F4F}"/>
              </a:ext>
            </a:extLst>
          </p:cNvPr>
          <p:cNvSpPr>
            <a:spLocks noChangeArrowheads="1"/>
          </p:cNvSpPr>
          <p:nvPr/>
        </p:nvSpPr>
        <p:spPr bwMode="auto">
          <a:xfrm>
            <a:off x="83820" y="712985"/>
            <a:ext cx="843534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Dataset Name</a:t>
            </a:r>
            <a:r>
              <a:rPr kumimoji="0" lang="en-US" altLang="en-US" b="0" i="0" u="none" strike="noStrike" cap="none" normalizeH="0" baseline="0" dirty="0">
                <a:ln>
                  <a:noFill/>
                </a:ln>
                <a:solidFill>
                  <a:schemeClr val="tx1"/>
                </a:solidFill>
                <a:effectLst/>
                <a:latin typeface="Arial" panose="020B0604020202020204" pitchFamily="34" charset="0"/>
              </a:rPr>
              <a:t>: Diabetic Retinopathy 224x224 (2019 Data).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Source</a:t>
            </a:r>
            <a:r>
              <a:rPr kumimoji="0" lang="en-US" altLang="en-US" b="0" i="0" u="none" strike="noStrike" cap="none" normalizeH="0" baseline="0" dirty="0">
                <a:ln>
                  <a:noFill/>
                </a:ln>
                <a:solidFill>
                  <a:schemeClr val="tx1"/>
                </a:solidFill>
                <a:effectLst/>
                <a:latin typeface="Arial" panose="020B0604020202020204" pitchFamily="34" charset="0"/>
              </a:rPr>
              <a:t>: Derived from the APTOS 2019 Blindness Detection dataset. </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3.Image Details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Retinal fundus images resized to </a:t>
            </a:r>
            <a:r>
              <a:rPr kumimoji="0" lang="en-US" altLang="en-US" b="1" i="0" u="none" strike="noStrike" cap="none" normalizeH="0" baseline="0" dirty="0">
                <a:ln>
                  <a:noFill/>
                </a:ln>
                <a:solidFill>
                  <a:schemeClr val="tx1"/>
                </a:solidFill>
                <a:effectLst/>
                <a:latin typeface="Arial" panose="020B0604020202020204" pitchFamily="34" charset="0"/>
              </a:rPr>
              <a:t>224×224 pixels</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Gaussian filtering applied for noise reduction and quality enhancement.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rial" panose="020B0604020202020204" pitchFamily="34" charset="0"/>
              </a:rPr>
              <a:t>Severity Levels</a:t>
            </a:r>
            <a:r>
              <a:rPr kumimoji="0" lang="en-US" altLang="en-US" b="0" i="0" u="none" strike="noStrike" cap="none" normalizeH="0" baseline="0" dirty="0">
                <a:ln>
                  <a:noFill/>
                </a:ln>
                <a:solidFill>
                  <a:schemeClr val="tx1"/>
                </a:solidFill>
                <a:effectLst/>
                <a:latin typeface="Arial" panose="020B0604020202020204" pitchFamily="34" charset="0"/>
              </a:rPr>
              <a:t>: Images categorized into 5 DR severity levels: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No DR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Mild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Moderate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Severe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Proliferative DR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Arial" panose="020B0604020202020204" pitchFamily="34" charset="0"/>
              </a:rPr>
              <a:t>Preprocessing</a:t>
            </a:r>
            <a:r>
              <a:rPr kumimoji="0" lang="en-US" altLang="en-US" b="0" i="0" u="none" strike="noStrike" cap="none" normalizeH="0" baseline="0" dirty="0">
                <a:ln>
                  <a:noFill/>
                </a:ln>
                <a:solidFill>
                  <a:schemeClr val="tx1"/>
                </a:solidFill>
                <a:effectLst/>
                <a:latin typeface="Arial" panose="020B0604020202020204" pitchFamily="34" charset="0"/>
              </a:rPr>
              <a:t>: Images are standardized for efficient model training, requiring minimal additional preprocessing.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tx1"/>
                </a:solidFill>
                <a:effectLst/>
                <a:latin typeface="Arial" panose="020B0604020202020204" pitchFamily="34" charset="0"/>
              </a:rPr>
              <a:t>Purpose</a:t>
            </a:r>
            <a:r>
              <a:rPr kumimoji="0" lang="en-US" altLang="en-US" b="0" i="0" u="none" strike="noStrike" cap="none" normalizeH="0" baseline="0" dirty="0">
                <a:ln>
                  <a:noFill/>
                </a:ln>
                <a:solidFill>
                  <a:schemeClr val="tx1"/>
                </a:solidFill>
                <a:effectLst/>
                <a:latin typeface="Arial" panose="020B0604020202020204" pitchFamily="34" charset="0"/>
              </a:rPr>
              <a:t>: Facilitates the development of automated models for early detection and classification of Diabetic Retinopathy.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tx1"/>
                </a:solidFill>
                <a:effectLst/>
                <a:latin typeface="Arial" panose="020B0604020202020204" pitchFamily="34" charset="0"/>
              </a:rPr>
              <a:t>Applications</a:t>
            </a:r>
            <a:r>
              <a:rPr kumimoji="0" lang="en-US" altLang="en-US" b="0" i="0" u="none" strike="noStrike" cap="none" normalizeH="0" baseline="0" dirty="0">
                <a:ln>
                  <a:noFill/>
                </a:ln>
                <a:solidFill>
                  <a:schemeClr val="tx1"/>
                </a:solidFill>
                <a:effectLst/>
                <a:latin typeface="Arial" panose="020B0604020202020204" pitchFamily="34" charset="0"/>
              </a:rPr>
              <a:t>: Widely used for training and benchmarking machine learning and deep learning models in medical imaging.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61EDF4-2FEE-1B49-34CF-B09141F1DC09}"/>
              </a:ext>
            </a:extLst>
          </p:cNvPr>
          <p:cNvPicPr>
            <a:picLocks noChangeAspect="1"/>
          </p:cNvPicPr>
          <p:nvPr/>
        </p:nvPicPr>
        <p:blipFill>
          <a:blip r:embed="rId2"/>
          <a:stretch>
            <a:fillRect/>
          </a:stretch>
        </p:blipFill>
        <p:spPr>
          <a:xfrm>
            <a:off x="6285052" y="196770"/>
            <a:ext cx="2775127" cy="2766349"/>
          </a:xfrm>
          <a:prstGeom prst="rect">
            <a:avLst/>
          </a:prstGeom>
        </p:spPr>
      </p:pic>
    </p:spTree>
    <p:extLst>
      <p:ext uri="{BB962C8B-B14F-4D97-AF65-F5344CB8AC3E}">
        <p14:creationId xmlns:p14="http://schemas.microsoft.com/office/powerpoint/2010/main" val="199297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2631-45E7-BC5B-EB87-8130F6029AB2}"/>
              </a:ext>
            </a:extLst>
          </p:cNvPr>
          <p:cNvSpPr>
            <a:spLocks noGrp="1"/>
          </p:cNvSpPr>
          <p:nvPr>
            <p:ph type="title"/>
          </p:nvPr>
        </p:nvSpPr>
        <p:spPr>
          <a:xfrm>
            <a:off x="0" y="0"/>
            <a:ext cx="7704000" cy="572700"/>
          </a:xfrm>
        </p:spPr>
        <p:txBody>
          <a:bodyPr/>
          <a:lstStyle/>
          <a:p>
            <a:r>
              <a:rPr lang="en-IN" dirty="0">
                <a:latin typeface="Algerian" panose="04020705040A02060702" pitchFamily="82" charset="0"/>
              </a:rPr>
              <a:t>IMPLEMENTATION DETAILS :-</a:t>
            </a:r>
          </a:p>
        </p:txBody>
      </p:sp>
      <p:sp>
        <p:nvSpPr>
          <p:cNvPr id="3" name="Rectangle 1">
            <a:extLst>
              <a:ext uri="{FF2B5EF4-FFF2-40B4-BE49-F238E27FC236}">
                <a16:creationId xmlns:a16="http://schemas.microsoft.com/office/drawing/2014/main" id="{9B58F7AE-0B5E-3B89-7FAE-6804B25C2EC1}"/>
              </a:ext>
            </a:extLst>
          </p:cNvPr>
          <p:cNvSpPr>
            <a:spLocks noChangeArrowheads="1"/>
          </p:cNvSpPr>
          <p:nvPr/>
        </p:nvSpPr>
        <p:spPr bwMode="auto">
          <a:xfrm>
            <a:off x="0" y="651232"/>
            <a:ext cx="914400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Hybrid Architecture</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Combines </a:t>
            </a:r>
            <a:r>
              <a:rPr kumimoji="0" lang="en-US" altLang="en-US" sz="1600" b="1" i="0" u="none" strike="noStrike" cap="none" normalizeH="0" baseline="0" dirty="0">
                <a:ln>
                  <a:noFill/>
                </a:ln>
                <a:solidFill>
                  <a:schemeClr val="tx1"/>
                </a:solidFill>
                <a:effectLst/>
                <a:latin typeface="Arial" panose="020B0604020202020204" pitchFamily="34" charset="0"/>
              </a:rPr>
              <a:t>Vision Transformer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for feature extraction and </a:t>
            </a:r>
            <a:r>
              <a:rPr kumimoji="0" lang="en-US" altLang="en-US" sz="1600" b="1" i="0" u="none" strike="noStrike" cap="none" normalizeH="0" baseline="0" dirty="0">
                <a:ln>
                  <a:noFill/>
                </a:ln>
                <a:solidFill>
                  <a:schemeClr val="tx1"/>
                </a:solidFill>
                <a:effectLst/>
                <a:latin typeface="Arial" panose="020B0604020202020204" pitchFamily="34" charset="0"/>
              </a:rPr>
              <a:t>Support Vector Machine (SVM)</a:t>
            </a:r>
            <a:r>
              <a:rPr kumimoji="0" lang="en-US" altLang="en-US" sz="1600" b="0" i="0" u="none" strike="noStrike" cap="none" normalizeH="0" baseline="0" dirty="0">
                <a:ln>
                  <a:noFill/>
                </a:ln>
                <a:solidFill>
                  <a:schemeClr val="tx1"/>
                </a:solidFill>
                <a:effectLst/>
                <a:latin typeface="Arial" panose="020B0604020202020204" pitchFamily="34" charset="0"/>
              </a:rPr>
              <a:t> for classification.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leverages global self-attention mechanisms for capturing patterns in high-resolution retinal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SVM uses the extracted features to create robust decision boundaries for classification.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Utilized the </a:t>
            </a:r>
            <a:r>
              <a:rPr kumimoji="0" lang="en-US" altLang="en-US" sz="1600" b="1" i="0" u="none" strike="noStrike" cap="none" normalizeH="0" baseline="0" dirty="0">
                <a:ln>
                  <a:noFill/>
                </a:ln>
                <a:solidFill>
                  <a:schemeClr val="tx1"/>
                </a:solidFill>
                <a:effectLst/>
                <a:latin typeface="Arial" panose="020B0604020202020204" pitchFamily="34" charset="0"/>
              </a:rPr>
              <a:t>APTOS 2019 Kaggle </a:t>
            </a:r>
            <a:r>
              <a:rPr kumimoji="0" lang="en-US" altLang="en-US" sz="1600" b="1" i="0" u="none" strike="noStrike" cap="none" normalizeH="0" baseline="0" dirty="0" err="1">
                <a:ln>
                  <a:noFill/>
                </a:ln>
                <a:solidFill>
                  <a:schemeClr val="tx1"/>
                </a:solidFill>
                <a:effectLst/>
                <a:latin typeface="Arial" panose="020B0604020202020204" pitchFamily="34" charset="0"/>
              </a:rPr>
              <a:t>Dataset</a:t>
            </a:r>
            <a:r>
              <a:rPr kumimoji="0" lang="en-US" altLang="en-US" sz="1600" b="0" i="0" u="none" strike="noStrike" cap="none" normalizeH="0" baseline="0" dirty="0" err="1">
                <a:ln>
                  <a:noFill/>
                </a:ln>
                <a:solidFill>
                  <a:schemeClr val="tx1"/>
                </a:solidFill>
                <a:effectLst/>
                <a:latin typeface="Arial" panose="020B0604020202020204" pitchFamily="34" charset="0"/>
              </a:rPr>
              <a:t>.Contains</a:t>
            </a:r>
            <a:r>
              <a:rPr kumimoji="0" lang="en-US" altLang="en-US" sz="1600" b="0" i="0" u="none" strike="noStrike" cap="none" normalizeH="0" baseline="0" dirty="0">
                <a:ln>
                  <a:noFill/>
                </a:ln>
                <a:solidFill>
                  <a:schemeClr val="tx1"/>
                </a:solidFill>
                <a:effectLst/>
                <a:latin typeface="Arial" panose="020B0604020202020204" pitchFamily="34" charset="0"/>
              </a:rPr>
              <a:t> retinal fundus images labeled across five diabetic retinopathy severity levels: no DR, mild, moderate, severe, and proliferative.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Images resized to </a:t>
            </a:r>
            <a:r>
              <a:rPr kumimoji="0" lang="en-US" altLang="en-US" sz="1600" b="1" i="0" u="none" strike="noStrike" cap="none" normalizeH="0" baseline="0" dirty="0">
                <a:ln>
                  <a:noFill/>
                </a:ln>
                <a:solidFill>
                  <a:schemeClr val="tx1"/>
                </a:solidFill>
                <a:effectLst/>
                <a:latin typeface="Arial" panose="020B0604020202020204" pitchFamily="34" charset="0"/>
              </a:rPr>
              <a:t>224x224 pixels</a:t>
            </a:r>
            <a:r>
              <a:rPr kumimoji="0" lang="en-US" altLang="en-US" sz="1600" b="0" i="0" u="none" strike="noStrike" cap="none" normalizeH="0" baseline="0" dirty="0">
                <a:ln>
                  <a:noFill/>
                </a:ln>
                <a:solidFill>
                  <a:schemeClr val="tx1"/>
                </a:solidFill>
                <a:effectLst/>
                <a:latin typeface="Arial" panose="020B0604020202020204" pitchFamily="34" charset="0"/>
              </a:rPr>
              <a:t> and normalized to improve learning.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Preprocessing</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Custom dataset class (</a:t>
            </a:r>
            <a:r>
              <a:rPr kumimoji="0" lang="en-US" altLang="en-US" sz="1600" b="0" i="0" u="none" strike="noStrike" cap="none" normalizeH="0" baseline="0" dirty="0" err="1">
                <a:ln>
                  <a:noFill/>
                </a:ln>
                <a:solidFill>
                  <a:schemeClr val="tx1"/>
                </a:solidFill>
                <a:effectLst/>
                <a:latin typeface="Arial Unicode MS" panose="020B0604020202020204" pitchFamily="34" charset="-128"/>
              </a:rPr>
              <a:t>DiabetesRetinopathyDataset</a:t>
            </a:r>
            <a:r>
              <a:rPr kumimoji="0" lang="en-US" altLang="en-US" sz="1600" b="0" i="0" u="none" strike="noStrike" cap="none" normalizeH="0" baseline="0" dirty="0">
                <a:ln>
                  <a:noFill/>
                </a:ln>
                <a:solidFill>
                  <a:schemeClr val="tx1"/>
                </a:solidFill>
                <a:effectLst/>
              </a:rPr>
              <a:t>) implemented using </a:t>
            </a:r>
            <a:r>
              <a:rPr kumimoji="0" lang="en-US" altLang="en-US" sz="1600" b="0" i="0" u="none" strike="noStrike" cap="none" normalizeH="0" baseline="0" dirty="0" err="1">
                <a:ln>
                  <a:noFill/>
                </a:ln>
                <a:solidFill>
                  <a:schemeClr val="tx1"/>
                </a:solidFill>
                <a:effectLst/>
              </a:rPr>
              <a:t>PyTorch</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Data augmentation applied: random horizontal flip and rotation to enhance training diversity.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err="1">
                <a:ln>
                  <a:noFill/>
                </a:ln>
                <a:solidFill>
                  <a:schemeClr val="tx1"/>
                </a:solidFill>
                <a:effectLst/>
                <a:latin typeface="Arial" panose="020B0604020202020204" pitchFamily="34" charset="0"/>
              </a:rPr>
              <a:t>ViT</a:t>
            </a:r>
            <a:r>
              <a:rPr kumimoji="0" lang="en-US" altLang="en-US" sz="1600" b="1" i="0" u="sng" strike="noStrike" cap="none" normalizeH="0" baseline="0" dirty="0">
                <a:ln>
                  <a:noFill/>
                </a:ln>
                <a:solidFill>
                  <a:schemeClr val="tx1"/>
                </a:solidFill>
                <a:effectLst/>
                <a:latin typeface="Arial" panose="020B0604020202020204" pitchFamily="34" charset="0"/>
              </a:rPr>
              <a:t> Configuration</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Pretrained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-Base</a:t>
            </a:r>
            <a:r>
              <a:rPr kumimoji="0" lang="en-US" altLang="en-US" sz="1600" b="0" i="0" u="none" strike="noStrike" cap="none" normalizeH="0" baseline="0" dirty="0">
                <a:ln>
                  <a:noFill/>
                </a:ln>
                <a:solidFill>
                  <a:schemeClr val="tx1"/>
                </a:solidFill>
                <a:effectLst/>
                <a:latin typeface="Arial" panose="020B0604020202020204" pitchFamily="34" charset="0"/>
              </a:rPr>
              <a:t> model fine-tuned on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classifier layer was modified to output predictions across five severity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Fine-tuned using the Adam optimizer and a step-wise learning rate scheduler.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790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5ADDC2-6F6D-52A5-A96D-BD71BA43112B}"/>
              </a:ext>
            </a:extLst>
          </p:cNvPr>
          <p:cNvSpPr txBox="1"/>
          <p:nvPr/>
        </p:nvSpPr>
        <p:spPr>
          <a:xfrm>
            <a:off x="219919" y="432703"/>
            <a:ext cx="8449519" cy="403187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SVM Classifier</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Features extracted from the penultimate layer of the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model were fed into an SVM.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Linear kernel used for classification, balancing high-dimensional feature efficiency and computational cost.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Training Strategy</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Optimized with </a:t>
            </a:r>
            <a:r>
              <a:rPr kumimoji="0" lang="en-US" altLang="en-US" sz="1600" b="0" i="0" u="none" strike="noStrike" cap="none" normalizeH="0" baseline="0" dirty="0" err="1">
                <a:ln>
                  <a:noFill/>
                </a:ln>
                <a:solidFill>
                  <a:schemeClr val="tx1"/>
                </a:solidFill>
                <a:effectLst/>
                <a:latin typeface="Arial" panose="020B0604020202020204" pitchFamily="34" charset="0"/>
              </a:rPr>
              <a:t>CrossEntropyLoss</a:t>
            </a:r>
            <a:r>
              <a:rPr kumimoji="0" lang="en-US" altLang="en-US" sz="1600" b="0" i="0" u="none" strike="noStrike" cap="none" normalizeH="0" baseline="0" dirty="0">
                <a:ln>
                  <a:noFill/>
                </a:ln>
                <a:solidFill>
                  <a:schemeClr val="tx1"/>
                </a:solidFill>
                <a:effectLst/>
                <a:latin typeface="Arial" panose="020B0604020202020204" pitchFamily="34" charset="0"/>
              </a:rPr>
              <a:t> over 50 epochs, using a learning rate of 1×10−41 \times 10^{-4}1×10−4.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SVM</a:t>
            </a:r>
            <a:r>
              <a:rPr kumimoji="0" lang="en-US" altLang="en-US" sz="1600" b="0" i="0" u="none" strike="noStrike" cap="none" normalizeH="0" baseline="0" dirty="0">
                <a:ln>
                  <a:noFill/>
                </a:ln>
                <a:solidFill>
                  <a:schemeClr val="tx1"/>
                </a:solidFill>
                <a:effectLst/>
                <a:latin typeface="Arial" panose="020B0604020202020204" pitchFamily="34" charset="0"/>
              </a:rPr>
              <a:t>: Trained on the extracted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 features for robust classification across severity levels.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Performance Metrics</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The model achieved </a:t>
            </a:r>
            <a:r>
              <a:rPr kumimoji="0" lang="en-US" altLang="en-US" sz="1600" b="1" i="0" u="none" strike="noStrike" cap="none" normalizeH="0" baseline="0" dirty="0">
                <a:ln>
                  <a:noFill/>
                </a:ln>
                <a:solidFill>
                  <a:schemeClr val="tx1"/>
                </a:solidFill>
                <a:effectLst/>
                <a:latin typeface="Arial" panose="020B0604020202020204" pitchFamily="34" charset="0"/>
              </a:rPr>
              <a:t>89.90% test accuracy</a:t>
            </a:r>
            <a:r>
              <a:rPr kumimoji="0" lang="en-US" altLang="en-US" sz="1600" b="0" i="0" u="none" strike="noStrike" cap="none" normalizeH="0" baseline="0" dirty="0">
                <a:ln>
                  <a:noFill/>
                </a:ln>
                <a:solidFill>
                  <a:schemeClr val="tx1"/>
                </a:solidFill>
                <a:effectLst/>
                <a:latin typeface="Arial" panose="020B0604020202020204" pitchFamily="34" charset="0"/>
              </a:rPr>
              <a:t> with the SVM classifier, surpassing traditional CNN approaches.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Precision, recall, and F1-scores highlighted its robustness in detecting moderate diabetic retinopathy (critical for intervention).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sng" strike="noStrike" cap="none" normalizeH="0" baseline="0" dirty="0">
                <a:ln>
                  <a:noFill/>
                </a:ln>
                <a:solidFill>
                  <a:schemeClr val="tx1"/>
                </a:solidFill>
                <a:effectLst/>
                <a:latin typeface="Arial" panose="020B0604020202020204" pitchFamily="34" charset="0"/>
              </a:rPr>
              <a:t>Visualization</a:t>
            </a:r>
            <a:r>
              <a:rPr kumimoji="0" lang="en-US" altLang="en-US" sz="1600" b="0" i="0" u="sng"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Predictions visualized to interpret the model’s accuracy for true, </a:t>
            </a:r>
            <a:r>
              <a:rPr kumimoji="0" lang="en-US" altLang="en-US" sz="1600" b="0" i="0" u="none" strike="noStrike" cap="none" normalizeH="0" baseline="0" dirty="0" err="1">
                <a:ln>
                  <a:noFill/>
                </a:ln>
                <a:solidFill>
                  <a:schemeClr val="tx1"/>
                </a:solidFill>
                <a:effectLst/>
                <a:latin typeface="Arial" panose="020B0604020202020204" pitchFamily="34" charset="0"/>
              </a:rPr>
              <a:t>ViT</a:t>
            </a:r>
            <a:r>
              <a:rPr kumimoji="0" lang="en-US" altLang="en-US" sz="1600" b="0" i="0" u="none" strike="noStrike" cap="none" normalizeH="0" baseline="0" dirty="0">
                <a:ln>
                  <a:noFill/>
                </a:ln>
                <a:solidFill>
                  <a:schemeClr val="tx1"/>
                </a:solidFill>
                <a:effectLst/>
                <a:latin typeface="Arial" panose="020B0604020202020204" pitchFamily="34" charset="0"/>
              </a:rPr>
              <a:t>-predicted, and SVM-predicted labels on retinal images.</a:t>
            </a:r>
          </a:p>
        </p:txBody>
      </p:sp>
    </p:spTree>
    <p:extLst>
      <p:ext uri="{BB962C8B-B14F-4D97-AF65-F5344CB8AC3E}">
        <p14:creationId xmlns:p14="http://schemas.microsoft.com/office/powerpoint/2010/main" val="2429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8405-D933-E886-A97B-690849E62D40}"/>
              </a:ext>
            </a:extLst>
          </p:cNvPr>
          <p:cNvSpPr>
            <a:spLocks noGrp="1"/>
          </p:cNvSpPr>
          <p:nvPr>
            <p:ph type="title"/>
          </p:nvPr>
        </p:nvSpPr>
        <p:spPr>
          <a:xfrm>
            <a:off x="187565" y="178807"/>
            <a:ext cx="7704000" cy="572700"/>
          </a:xfrm>
        </p:spPr>
        <p:txBody>
          <a:bodyPr/>
          <a:lstStyle/>
          <a:p>
            <a:r>
              <a:rPr lang="en-IN" dirty="0">
                <a:latin typeface="Algerian" panose="04020705040A02060702" pitchFamily="82" charset="0"/>
              </a:rPr>
              <a:t>RESULTS:-</a:t>
            </a:r>
          </a:p>
        </p:txBody>
      </p:sp>
      <p:sp>
        <p:nvSpPr>
          <p:cNvPr id="4" name="TextBox 3">
            <a:extLst>
              <a:ext uri="{FF2B5EF4-FFF2-40B4-BE49-F238E27FC236}">
                <a16:creationId xmlns:a16="http://schemas.microsoft.com/office/drawing/2014/main" id="{6DF7690B-7551-21D9-F14F-DC7834E37DA2}"/>
              </a:ext>
            </a:extLst>
          </p:cNvPr>
          <p:cNvSpPr txBox="1"/>
          <p:nvPr/>
        </p:nvSpPr>
        <p:spPr>
          <a:xfrm>
            <a:off x="4572000" y="913220"/>
            <a:ext cx="4384435" cy="923330"/>
          </a:xfrm>
          <a:prstGeom prst="rect">
            <a:avLst/>
          </a:prstGeom>
          <a:noFill/>
        </p:spPr>
        <p:txBody>
          <a:bodyPr wrap="square">
            <a:spAutoFit/>
          </a:bodyPr>
          <a:lstStyle/>
          <a:p>
            <a:r>
              <a:rPr lang="en-IN" sz="1800" b="1" u="sng" dirty="0">
                <a:solidFill>
                  <a:schemeClr val="bg1">
                    <a:lumMod val="10000"/>
                    <a:lumOff val="90000"/>
                  </a:schemeClr>
                </a:solidFill>
              </a:rPr>
              <a:t>Testing Results: </a:t>
            </a:r>
          </a:p>
          <a:p>
            <a:r>
              <a:rPr lang="en-IN" sz="1800" dirty="0" err="1">
                <a:solidFill>
                  <a:schemeClr val="bg1">
                    <a:lumMod val="10000"/>
                    <a:lumOff val="90000"/>
                  </a:schemeClr>
                </a:solidFill>
              </a:rPr>
              <a:t>ViT</a:t>
            </a:r>
            <a:r>
              <a:rPr lang="en-IN" sz="1800" dirty="0">
                <a:solidFill>
                  <a:schemeClr val="bg1">
                    <a:lumMod val="10000"/>
                    <a:lumOff val="90000"/>
                  </a:schemeClr>
                </a:solidFill>
              </a:rPr>
              <a:t> Accuracy: 86.22%</a:t>
            </a:r>
          </a:p>
          <a:p>
            <a:r>
              <a:rPr lang="en-IN" sz="1800" dirty="0">
                <a:solidFill>
                  <a:schemeClr val="bg1">
                    <a:lumMod val="10000"/>
                    <a:lumOff val="90000"/>
                  </a:schemeClr>
                </a:solidFill>
              </a:rPr>
              <a:t>SVM Accuracy: 89.90%</a:t>
            </a:r>
          </a:p>
        </p:txBody>
      </p:sp>
      <p:sp>
        <p:nvSpPr>
          <p:cNvPr id="6" name="TextBox 5">
            <a:extLst>
              <a:ext uri="{FF2B5EF4-FFF2-40B4-BE49-F238E27FC236}">
                <a16:creationId xmlns:a16="http://schemas.microsoft.com/office/drawing/2014/main" id="{8BA3E204-B677-7BCE-C50D-DEE041E89B42}"/>
              </a:ext>
            </a:extLst>
          </p:cNvPr>
          <p:cNvSpPr txBox="1"/>
          <p:nvPr/>
        </p:nvSpPr>
        <p:spPr>
          <a:xfrm>
            <a:off x="460094" y="913220"/>
            <a:ext cx="4577786" cy="923330"/>
          </a:xfrm>
          <a:prstGeom prst="rect">
            <a:avLst/>
          </a:prstGeom>
          <a:noFill/>
        </p:spPr>
        <p:txBody>
          <a:bodyPr wrap="square">
            <a:spAutoFit/>
          </a:bodyPr>
          <a:lstStyle/>
          <a:p>
            <a:r>
              <a:rPr lang="en-IN" sz="1800" b="1" u="sng" dirty="0">
                <a:solidFill>
                  <a:schemeClr val="bg1">
                    <a:lumMod val="10000"/>
                    <a:lumOff val="90000"/>
                  </a:schemeClr>
                </a:solidFill>
              </a:rPr>
              <a:t>Training Results: </a:t>
            </a:r>
          </a:p>
          <a:p>
            <a:r>
              <a:rPr lang="en-IN" sz="1800" dirty="0" err="1">
                <a:solidFill>
                  <a:schemeClr val="bg1">
                    <a:lumMod val="10000"/>
                    <a:lumOff val="90000"/>
                  </a:schemeClr>
                </a:solidFill>
              </a:rPr>
              <a:t>ViT</a:t>
            </a:r>
            <a:r>
              <a:rPr lang="en-IN" sz="1800" dirty="0">
                <a:solidFill>
                  <a:schemeClr val="bg1">
                    <a:lumMod val="10000"/>
                    <a:lumOff val="90000"/>
                  </a:schemeClr>
                </a:solidFill>
              </a:rPr>
              <a:t> Accuracy: 80.9%</a:t>
            </a:r>
          </a:p>
          <a:p>
            <a:r>
              <a:rPr lang="en-IN" sz="1800" dirty="0">
                <a:solidFill>
                  <a:schemeClr val="bg1">
                    <a:lumMod val="10000"/>
                    <a:lumOff val="90000"/>
                  </a:schemeClr>
                </a:solidFill>
              </a:rPr>
              <a:t>SVM Accuracy: 81.72%</a:t>
            </a:r>
          </a:p>
        </p:txBody>
      </p:sp>
      <p:pic>
        <p:nvPicPr>
          <p:cNvPr id="5" name="Picture 4">
            <a:extLst>
              <a:ext uri="{FF2B5EF4-FFF2-40B4-BE49-F238E27FC236}">
                <a16:creationId xmlns:a16="http://schemas.microsoft.com/office/drawing/2014/main" id="{2FDEEACD-B2D7-FF81-8E5D-7E7F3E32F6E0}"/>
              </a:ext>
            </a:extLst>
          </p:cNvPr>
          <p:cNvPicPr>
            <a:picLocks noChangeAspect="1"/>
          </p:cNvPicPr>
          <p:nvPr/>
        </p:nvPicPr>
        <p:blipFill>
          <a:blip r:embed="rId2"/>
          <a:stretch>
            <a:fillRect/>
          </a:stretch>
        </p:blipFill>
        <p:spPr>
          <a:xfrm>
            <a:off x="4572000" y="1836550"/>
            <a:ext cx="3429879" cy="3145237"/>
          </a:xfrm>
          <a:prstGeom prst="rect">
            <a:avLst/>
          </a:prstGeom>
        </p:spPr>
      </p:pic>
      <p:pic>
        <p:nvPicPr>
          <p:cNvPr id="8" name="Picture 7">
            <a:extLst>
              <a:ext uri="{FF2B5EF4-FFF2-40B4-BE49-F238E27FC236}">
                <a16:creationId xmlns:a16="http://schemas.microsoft.com/office/drawing/2014/main" id="{6CDC0C7B-ACDD-654A-2B47-22EA364038AA}"/>
              </a:ext>
            </a:extLst>
          </p:cNvPr>
          <p:cNvPicPr>
            <a:picLocks noChangeAspect="1"/>
          </p:cNvPicPr>
          <p:nvPr/>
        </p:nvPicPr>
        <p:blipFill>
          <a:blip r:embed="rId3"/>
          <a:stretch>
            <a:fillRect/>
          </a:stretch>
        </p:blipFill>
        <p:spPr>
          <a:xfrm>
            <a:off x="267286" y="1836550"/>
            <a:ext cx="3931920" cy="3145237"/>
          </a:xfrm>
          <a:prstGeom prst="rect">
            <a:avLst/>
          </a:prstGeom>
        </p:spPr>
      </p:pic>
    </p:spTree>
    <p:extLst>
      <p:ext uri="{BB962C8B-B14F-4D97-AF65-F5344CB8AC3E}">
        <p14:creationId xmlns:p14="http://schemas.microsoft.com/office/powerpoint/2010/main" val="64989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CA6A-B546-A07F-F502-3E21EBAFB411}"/>
              </a:ext>
            </a:extLst>
          </p:cNvPr>
          <p:cNvSpPr>
            <a:spLocks noGrp="1"/>
          </p:cNvSpPr>
          <p:nvPr>
            <p:ph type="title"/>
          </p:nvPr>
        </p:nvSpPr>
        <p:spPr>
          <a:xfrm>
            <a:off x="94967" y="132509"/>
            <a:ext cx="7704000" cy="572700"/>
          </a:xfrm>
        </p:spPr>
        <p:txBody>
          <a:bodyPr/>
          <a:lstStyle/>
          <a:p>
            <a:r>
              <a:rPr lang="en-IN" dirty="0">
                <a:latin typeface="Algerian" panose="04020705040A02060702" pitchFamily="82" charset="0"/>
              </a:rPr>
              <a:t>CONCLUSION:-</a:t>
            </a:r>
          </a:p>
        </p:txBody>
      </p:sp>
      <p:sp>
        <p:nvSpPr>
          <p:cNvPr id="3" name="Rectangle 1">
            <a:extLst>
              <a:ext uri="{FF2B5EF4-FFF2-40B4-BE49-F238E27FC236}">
                <a16:creationId xmlns:a16="http://schemas.microsoft.com/office/drawing/2014/main" id="{2D0FD3F5-CAB7-5A4A-AFC9-32DC6DDAE689}"/>
              </a:ext>
            </a:extLst>
          </p:cNvPr>
          <p:cNvSpPr>
            <a:spLocks noChangeArrowheads="1"/>
          </p:cNvSpPr>
          <p:nvPr/>
        </p:nvSpPr>
        <p:spPr bwMode="auto">
          <a:xfrm>
            <a:off x="219919" y="1035623"/>
            <a:ext cx="87041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The hybrid ViT-SVM model demonstrates a powerful combination of deep learning and classical machine learning, achieving superior accuracy (89.90%) in classifying diabetic retinopathy severity. The Vision Transformer effectively extracts complex features, while the SVM ensures robust classification. This approach offers a reliable, high-performance solution for automated diabetic retinopathy diagnosis, emphasizing its potential as an assistive tool for clinicians. Future work can enhance generalization and efficiency through diverse datasets, advanced kernels, and model optimization.</a:t>
            </a:r>
          </a:p>
        </p:txBody>
      </p:sp>
    </p:spTree>
    <p:extLst>
      <p:ext uri="{BB962C8B-B14F-4D97-AF65-F5344CB8AC3E}">
        <p14:creationId xmlns:p14="http://schemas.microsoft.com/office/powerpoint/2010/main" val="296693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CA99-D716-A0A9-7CF0-277FF19AFCA7}"/>
              </a:ext>
            </a:extLst>
          </p:cNvPr>
          <p:cNvSpPr>
            <a:spLocks noGrp="1"/>
          </p:cNvSpPr>
          <p:nvPr>
            <p:ph type="title"/>
          </p:nvPr>
        </p:nvSpPr>
        <p:spPr>
          <a:xfrm>
            <a:off x="245438" y="178808"/>
            <a:ext cx="7704000" cy="572700"/>
          </a:xfrm>
        </p:spPr>
        <p:txBody>
          <a:bodyPr/>
          <a:lstStyle/>
          <a:p>
            <a:r>
              <a:rPr lang="en-IN" dirty="0">
                <a:latin typeface="Algerian" panose="04020705040A02060702" pitchFamily="82" charset="0"/>
              </a:rPr>
              <a:t>REFERENCES:-</a:t>
            </a:r>
          </a:p>
        </p:txBody>
      </p:sp>
      <p:sp>
        <p:nvSpPr>
          <p:cNvPr id="4" name="TextBox 3">
            <a:extLst>
              <a:ext uri="{FF2B5EF4-FFF2-40B4-BE49-F238E27FC236}">
                <a16:creationId xmlns:a16="http://schemas.microsoft.com/office/drawing/2014/main" id="{8CC7B3A8-42DC-F879-C925-12F6345D1E55}"/>
              </a:ext>
            </a:extLst>
          </p:cNvPr>
          <p:cNvSpPr txBox="1"/>
          <p:nvPr/>
        </p:nvSpPr>
        <p:spPr>
          <a:xfrm>
            <a:off x="136002" y="751508"/>
            <a:ext cx="9007997" cy="4401205"/>
          </a:xfrm>
          <a:prstGeom prst="rect">
            <a:avLst/>
          </a:prstGeom>
          <a:noFill/>
        </p:spPr>
        <p:txBody>
          <a:bodyPr wrap="square">
            <a:spAutoFit/>
          </a:bodyPr>
          <a:lstStyle/>
          <a:p>
            <a:r>
              <a:rPr lang="en-IN" dirty="0">
                <a:solidFill>
                  <a:schemeClr val="bg1">
                    <a:lumMod val="10000"/>
                    <a:lumOff val="90000"/>
                  </a:schemeClr>
                </a:solidFill>
              </a:rPr>
              <a:t>[1] Diabetic retinopathy detection and classification using pretrained inception-v3. In 2021 International Conference on Smart Generation Computing, Communication and Networking (SMART GENCON), pages 1–6. IEEE, 2021. </a:t>
            </a:r>
          </a:p>
          <a:p>
            <a:r>
              <a:rPr lang="en-IN" dirty="0">
                <a:solidFill>
                  <a:schemeClr val="bg1">
                    <a:lumMod val="10000"/>
                    <a:lumOff val="90000"/>
                  </a:schemeClr>
                </a:solidFill>
              </a:rPr>
              <a:t>[2] Diabetic retinopathy detection using transfer learning and deep learning. In Evolution in Computational Intelligence: Frontiers in Intelligent Computing: Theory and Applications (FICTA 2020), Volume 1, pages 679–689. Springer, 2021.</a:t>
            </a:r>
          </a:p>
          <a:p>
            <a:r>
              <a:rPr lang="en-IN" dirty="0">
                <a:solidFill>
                  <a:schemeClr val="bg1">
                    <a:lumMod val="10000"/>
                    <a:lumOff val="90000"/>
                  </a:schemeClr>
                </a:solidFill>
              </a:rPr>
              <a:t> [3] Diabetic retinopathy fundus image classification and lesions localization system using deep learning. Sensors, 21(11):3704, 2021. </a:t>
            </a:r>
          </a:p>
          <a:p>
            <a:r>
              <a:rPr lang="en-IN" dirty="0">
                <a:solidFill>
                  <a:schemeClr val="bg1">
                    <a:lumMod val="10000"/>
                    <a:lumOff val="90000"/>
                  </a:schemeClr>
                </a:solidFill>
              </a:rPr>
              <a:t>[4] Severity classification of diabetic retinopathy using an ensemble learning algorithm through </a:t>
            </a:r>
            <a:r>
              <a:rPr lang="en-IN" dirty="0" err="1">
                <a:solidFill>
                  <a:schemeClr val="bg1">
                    <a:lumMod val="10000"/>
                    <a:lumOff val="90000"/>
                  </a:schemeClr>
                </a:solidFill>
              </a:rPr>
              <a:t>analyzing</a:t>
            </a:r>
            <a:r>
              <a:rPr lang="en-IN" dirty="0">
                <a:solidFill>
                  <a:schemeClr val="bg1">
                    <a:lumMod val="10000"/>
                    <a:lumOff val="90000"/>
                  </a:schemeClr>
                </a:solidFill>
              </a:rPr>
              <a:t> retinal images. Symmetry, 13(4):670, 2021.</a:t>
            </a:r>
          </a:p>
          <a:p>
            <a:r>
              <a:rPr lang="en-IN" dirty="0">
                <a:solidFill>
                  <a:schemeClr val="bg1">
                    <a:lumMod val="10000"/>
                    <a:lumOff val="90000"/>
                  </a:schemeClr>
                </a:solidFill>
              </a:rPr>
              <a:t> [5] Vision transformer-based recognition of diabetic retinopathy grade. Medical Physics, 48(12):7850–7863, 2021. </a:t>
            </a:r>
          </a:p>
          <a:p>
            <a:r>
              <a:rPr lang="en-IN" dirty="0">
                <a:solidFill>
                  <a:schemeClr val="bg1">
                    <a:lumMod val="10000"/>
                    <a:lumOff val="90000"/>
                  </a:schemeClr>
                </a:solidFill>
              </a:rPr>
              <a:t>[6] Retinal fundus image classification for diabetic retinopathy using </a:t>
            </a:r>
            <a:r>
              <a:rPr lang="en-IN" dirty="0" err="1">
                <a:solidFill>
                  <a:schemeClr val="bg1">
                    <a:lumMod val="10000"/>
                    <a:lumOff val="90000"/>
                  </a:schemeClr>
                </a:solidFill>
              </a:rPr>
              <a:t>svm</a:t>
            </a:r>
            <a:r>
              <a:rPr lang="en-IN" dirty="0">
                <a:solidFill>
                  <a:schemeClr val="bg1">
                    <a:lumMod val="10000"/>
                    <a:lumOff val="90000"/>
                  </a:schemeClr>
                </a:solidFill>
              </a:rPr>
              <a:t> predictions. Physical and Engineering Sciences in Medicine, 45(3):781– 791, 2022.</a:t>
            </a:r>
          </a:p>
          <a:p>
            <a:r>
              <a:rPr lang="en-IN" dirty="0">
                <a:solidFill>
                  <a:schemeClr val="bg1">
                    <a:lumMod val="10000"/>
                    <a:lumOff val="90000"/>
                  </a:schemeClr>
                </a:solidFill>
              </a:rPr>
              <a:t> [7] Retinal malady classification using ai: A novel vit-</a:t>
            </a:r>
            <a:r>
              <a:rPr lang="en-IN" dirty="0" err="1">
                <a:solidFill>
                  <a:schemeClr val="bg1">
                    <a:lumMod val="10000"/>
                    <a:lumOff val="90000"/>
                  </a:schemeClr>
                </a:solidFill>
              </a:rPr>
              <a:t>svm</a:t>
            </a:r>
            <a:r>
              <a:rPr lang="en-IN" dirty="0">
                <a:solidFill>
                  <a:schemeClr val="bg1">
                    <a:lumMod val="10000"/>
                    <a:lumOff val="90000"/>
                  </a:schemeClr>
                </a:solidFill>
              </a:rPr>
              <a:t> combination architecture. In 2022 6th International Conference on Computing Methodologies and Communication (ICCMC), pages 1659–1664. IEEE, 2022. </a:t>
            </a:r>
          </a:p>
          <a:p>
            <a:r>
              <a:rPr lang="en-IN" dirty="0">
                <a:solidFill>
                  <a:schemeClr val="bg1">
                    <a:lumMod val="10000"/>
                    <a:lumOff val="90000"/>
                  </a:schemeClr>
                </a:solidFill>
              </a:rPr>
              <a:t>[8] Vit-</a:t>
            </a:r>
            <a:r>
              <a:rPr lang="en-IN" dirty="0" err="1">
                <a:solidFill>
                  <a:schemeClr val="bg1">
                    <a:lumMod val="10000"/>
                    <a:lumOff val="90000"/>
                  </a:schemeClr>
                </a:solidFill>
              </a:rPr>
              <a:t>dr</a:t>
            </a:r>
            <a:r>
              <a:rPr lang="en-IN" dirty="0">
                <a:solidFill>
                  <a:schemeClr val="bg1">
                    <a:lumMod val="10000"/>
                    <a:lumOff val="90000"/>
                  </a:schemeClr>
                </a:solidFill>
              </a:rPr>
              <a:t>: Vision transformers in diabetic retinopathy grading using fundus images. In 2022 IEEE 10th region 10 humanitarian technology conference (R10-HTC), pages 167–172. IEEE, 2022. </a:t>
            </a:r>
          </a:p>
          <a:p>
            <a:r>
              <a:rPr lang="en-IN" dirty="0">
                <a:solidFill>
                  <a:schemeClr val="bg1">
                    <a:lumMod val="10000"/>
                    <a:lumOff val="90000"/>
                  </a:schemeClr>
                </a:solidFill>
              </a:rPr>
              <a:t>[9] Detection of diabetic retinopathy using </a:t>
            </a:r>
            <a:r>
              <a:rPr lang="en-IN" dirty="0" err="1">
                <a:solidFill>
                  <a:schemeClr val="bg1">
                    <a:lumMod val="10000"/>
                    <a:lumOff val="90000"/>
                  </a:schemeClr>
                </a:solidFill>
              </a:rPr>
              <a:t>cnn</a:t>
            </a:r>
            <a:r>
              <a:rPr lang="en-IN" dirty="0">
                <a:solidFill>
                  <a:schemeClr val="bg1">
                    <a:lumMod val="10000"/>
                    <a:lumOff val="90000"/>
                  </a:schemeClr>
                </a:solidFill>
              </a:rPr>
              <a:t> and </a:t>
            </a:r>
            <a:r>
              <a:rPr lang="en-IN" dirty="0" err="1">
                <a:solidFill>
                  <a:schemeClr val="bg1">
                    <a:lumMod val="10000"/>
                    <a:lumOff val="90000"/>
                  </a:schemeClr>
                </a:solidFill>
              </a:rPr>
              <a:t>efficientnet</a:t>
            </a:r>
            <a:r>
              <a:rPr lang="en-IN" dirty="0">
                <a:solidFill>
                  <a:schemeClr val="bg1">
                    <a:lumMod val="10000"/>
                    <a:lumOff val="90000"/>
                  </a:schemeClr>
                </a:solidFill>
              </a:rPr>
              <a:t> with </a:t>
            </a:r>
            <a:r>
              <a:rPr lang="en-IN" dirty="0" err="1">
                <a:solidFill>
                  <a:schemeClr val="bg1">
                    <a:lumMod val="10000"/>
                    <a:lumOff val="90000"/>
                  </a:schemeClr>
                </a:solidFill>
              </a:rPr>
              <a:t>kaggle</a:t>
            </a:r>
            <a:r>
              <a:rPr lang="en-IN" dirty="0">
                <a:solidFill>
                  <a:schemeClr val="bg1">
                    <a:lumMod val="10000"/>
                    <a:lumOff val="90000"/>
                  </a:schemeClr>
                </a:solidFill>
              </a:rPr>
              <a:t> dataset for fundus images. Journal of Imaging, 9(6):102–110, 2023. </a:t>
            </a:r>
          </a:p>
        </p:txBody>
      </p:sp>
    </p:spTree>
    <p:extLst>
      <p:ext uri="{BB962C8B-B14F-4D97-AF65-F5344CB8AC3E}">
        <p14:creationId xmlns:p14="http://schemas.microsoft.com/office/powerpoint/2010/main" val="71576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DEAD8-F708-C7C4-35AE-D68D0BC8081D}"/>
              </a:ext>
            </a:extLst>
          </p:cNvPr>
          <p:cNvSpPr txBox="1"/>
          <p:nvPr/>
        </p:nvSpPr>
        <p:spPr>
          <a:xfrm>
            <a:off x="170726" y="95964"/>
            <a:ext cx="8869102" cy="5047536"/>
          </a:xfrm>
          <a:prstGeom prst="rect">
            <a:avLst/>
          </a:prstGeom>
          <a:noFill/>
        </p:spPr>
        <p:txBody>
          <a:bodyPr wrap="square">
            <a:spAutoFit/>
          </a:bodyPr>
          <a:lstStyle/>
          <a:p>
            <a:r>
              <a:rPr lang="en-IN" dirty="0"/>
              <a:t>[</a:t>
            </a:r>
            <a:r>
              <a:rPr lang="en-IN" dirty="0">
                <a:solidFill>
                  <a:schemeClr val="bg1">
                    <a:lumMod val="10000"/>
                    <a:lumOff val="90000"/>
                  </a:schemeClr>
                </a:solidFill>
              </a:rPr>
              <a:t>10] Detection of five severity levels of diabetic retinopathy using ensemble deep learning model. Multimedia tools and applications, 82(12):19005– 19020, 2023.</a:t>
            </a:r>
          </a:p>
          <a:p>
            <a:r>
              <a:rPr lang="en-IN" dirty="0">
                <a:solidFill>
                  <a:schemeClr val="bg1">
                    <a:lumMod val="10000"/>
                    <a:lumOff val="90000"/>
                  </a:schemeClr>
                </a:solidFill>
              </a:rPr>
              <a:t> [11] Diabetic retinopathy classification using </a:t>
            </a:r>
            <a:r>
              <a:rPr lang="en-IN" dirty="0" err="1">
                <a:solidFill>
                  <a:schemeClr val="bg1">
                    <a:lumMod val="10000"/>
                    <a:lumOff val="90000"/>
                  </a:schemeClr>
                </a:solidFill>
              </a:rPr>
              <a:t>efficientnet</a:t>
            </a:r>
            <a:r>
              <a:rPr lang="en-IN" dirty="0">
                <a:solidFill>
                  <a:schemeClr val="bg1">
                    <a:lumMod val="10000"/>
                    <a:lumOff val="90000"/>
                  </a:schemeClr>
                </a:solidFill>
              </a:rPr>
              <a:t>-based transfer learning on </a:t>
            </a:r>
            <a:r>
              <a:rPr lang="en-IN" dirty="0" err="1">
                <a:solidFill>
                  <a:schemeClr val="bg1">
                    <a:lumMod val="10000"/>
                    <a:lumOff val="90000"/>
                  </a:schemeClr>
                </a:solidFill>
              </a:rPr>
              <a:t>kaggle</a:t>
            </a:r>
            <a:r>
              <a:rPr lang="en-IN" dirty="0">
                <a:solidFill>
                  <a:schemeClr val="bg1">
                    <a:lumMod val="10000"/>
                    <a:lumOff val="90000"/>
                  </a:schemeClr>
                </a:solidFill>
              </a:rPr>
              <a:t> dataset. IEEE Access, 11:105362–105372, 2023. </a:t>
            </a:r>
          </a:p>
          <a:p>
            <a:r>
              <a:rPr lang="en-IN" dirty="0">
                <a:solidFill>
                  <a:schemeClr val="bg1">
                    <a:lumMod val="10000"/>
                    <a:lumOff val="90000"/>
                  </a:schemeClr>
                </a:solidFill>
              </a:rPr>
              <a:t>[12] Fundus image classification for diabetic retinopathy grading using </a:t>
            </a:r>
            <a:r>
              <a:rPr lang="en-IN" dirty="0" err="1">
                <a:solidFill>
                  <a:schemeClr val="bg1">
                    <a:lumMod val="10000"/>
                    <a:lumOff val="90000"/>
                  </a:schemeClr>
                </a:solidFill>
              </a:rPr>
              <a:t>vitsvm</a:t>
            </a:r>
            <a:r>
              <a:rPr lang="en-IN" dirty="0">
                <a:solidFill>
                  <a:schemeClr val="bg1">
                    <a:lumMod val="10000"/>
                    <a:lumOff val="90000"/>
                  </a:schemeClr>
                </a:solidFill>
              </a:rPr>
              <a:t>: A study with the </a:t>
            </a:r>
            <a:r>
              <a:rPr lang="en-IN" dirty="0" err="1">
                <a:solidFill>
                  <a:schemeClr val="bg1">
                    <a:lumMod val="10000"/>
                    <a:lumOff val="90000"/>
                  </a:schemeClr>
                </a:solidFill>
              </a:rPr>
              <a:t>aptos</a:t>
            </a:r>
            <a:r>
              <a:rPr lang="en-IN" dirty="0">
                <a:solidFill>
                  <a:schemeClr val="bg1">
                    <a:lumMod val="10000"/>
                    <a:lumOff val="90000"/>
                  </a:schemeClr>
                </a:solidFill>
              </a:rPr>
              <a:t> dataset. In 2023 International Conference on Artificial Intelligence and Applications (ICAI), pages 78–85. IEEE, 2023. [13] Using deep learning architectures for detection and classification of diabetic retinopathy. Sensors, 23(12):5726, 2023. </a:t>
            </a:r>
          </a:p>
          <a:p>
            <a:r>
              <a:rPr lang="en-IN" dirty="0">
                <a:solidFill>
                  <a:schemeClr val="bg1">
                    <a:lumMod val="10000"/>
                    <a:lumOff val="90000"/>
                  </a:schemeClr>
                </a:solidFill>
              </a:rPr>
              <a:t>[14] Vision transformer and </a:t>
            </a:r>
            <a:r>
              <a:rPr lang="en-IN" dirty="0" err="1">
                <a:solidFill>
                  <a:schemeClr val="bg1">
                    <a:lumMod val="10000"/>
                    <a:lumOff val="90000"/>
                  </a:schemeClr>
                </a:solidFill>
              </a:rPr>
              <a:t>svm</a:t>
            </a:r>
            <a:r>
              <a:rPr lang="en-IN" dirty="0">
                <a:solidFill>
                  <a:schemeClr val="bg1">
                    <a:lumMod val="10000"/>
                    <a:lumOff val="90000"/>
                  </a:schemeClr>
                </a:solidFill>
              </a:rPr>
              <a:t>-based hybrid architecture for diabetic retinopathy detection from fundus images. Medical Biological Engineering Computing, 61(5):1177–1188, 2023. </a:t>
            </a:r>
          </a:p>
          <a:p>
            <a:r>
              <a:rPr lang="en-IN" dirty="0">
                <a:solidFill>
                  <a:schemeClr val="bg1">
                    <a:lumMod val="10000"/>
                    <a:lumOff val="90000"/>
                  </a:schemeClr>
                </a:solidFill>
              </a:rPr>
              <a:t>[15] Vision transformer model for predicting the severity of diabetic retinopathy in fundus photography-based retina images. IEEE Access, 11:117546–117561, 2023. </a:t>
            </a:r>
          </a:p>
          <a:p>
            <a:r>
              <a:rPr lang="en-IN" dirty="0">
                <a:solidFill>
                  <a:schemeClr val="bg1">
                    <a:lumMod val="10000"/>
                    <a:lumOff val="90000"/>
                  </a:schemeClr>
                </a:solidFill>
              </a:rPr>
              <a:t>[16] Deep learning-based analysis of </a:t>
            </a:r>
            <a:r>
              <a:rPr lang="en-IN" dirty="0" err="1">
                <a:solidFill>
                  <a:schemeClr val="bg1">
                    <a:lumMod val="10000"/>
                    <a:lumOff val="90000"/>
                  </a:schemeClr>
                </a:solidFill>
              </a:rPr>
              <a:t>kaggle</a:t>
            </a:r>
            <a:r>
              <a:rPr lang="en-IN" dirty="0">
                <a:solidFill>
                  <a:schemeClr val="bg1">
                    <a:lumMod val="10000"/>
                    <a:lumOff val="90000"/>
                  </a:schemeClr>
                </a:solidFill>
              </a:rPr>
              <a:t> diabetic retinopathy dataset using </a:t>
            </a:r>
            <a:r>
              <a:rPr lang="en-IN" dirty="0" err="1">
                <a:solidFill>
                  <a:schemeClr val="bg1">
                    <a:lumMod val="10000"/>
                    <a:lumOff val="90000"/>
                  </a:schemeClr>
                </a:solidFill>
              </a:rPr>
              <a:t>cnn</a:t>
            </a:r>
            <a:r>
              <a:rPr lang="en-IN" dirty="0">
                <a:solidFill>
                  <a:schemeClr val="bg1">
                    <a:lumMod val="10000"/>
                    <a:lumOff val="90000"/>
                  </a:schemeClr>
                </a:solidFill>
              </a:rPr>
              <a:t> and inception-v3 architectures. Journal of Medical Imaging, 28(2):215–230, 2024.</a:t>
            </a:r>
          </a:p>
          <a:p>
            <a:r>
              <a:rPr lang="en-IN" dirty="0">
                <a:solidFill>
                  <a:schemeClr val="bg1">
                    <a:lumMod val="10000"/>
                    <a:lumOff val="90000"/>
                  </a:schemeClr>
                </a:solidFill>
              </a:rPr>
              <a:t> [17] Diabetic retinopathy image classification and blind-ness detection using deep learning techniques. Machine Intelligence Research, 18(1):1056– 1077, 2024.</a:t>
            </a:r>
          </a:p>
          <a:p>
            <a:r>
              <a:rPr lang="en-IN" dirty="0">
                <a:solidFill>
                  <a:schemeClr val="bg1">
                    <a:lumMod val="10000"/>
                    <a:lumOff val="90000"/>
                  </a:schemeClr>
                </a:solidFill>
              </a:rPr>
              <a:t> [18] Inception-v3 and </a:t>
            </a:r>
            <a:r>
              <a:rPr lang="en-IN" dirty="0" err="1">
                <a:solidFill>
                  <a:schemeClr val="bg1">
                    <a:lumMod val="10000"/>
                    <a:lumOff val="90000"/>
                  </a:schemeClr>
                </a:solidFill>
              </a:rPr>
              <a:t>cnn</a:t>
            </a:r>
            <a:r>
              <a:rPr lang="en-IN" dirty="0">
                <a:solidFill>
                  <a:schemeClr val="bg1">
                    <a:lumMod val="10000"/>
                    <a:lumOff val="90000"/>
                  </a:schemeClr>
                </a:solidFill>
              </a:rPr>
              <a:t> ensemble for diabetic retinopathy classification using </a:t>
            </a:r>
            <a:r>
              <a:rPr lang="en-IN" dirty="0" err="1">
                <a:solidFill>
                  <a:schemeClr val="bg1">
                    <a:lumMod val="10000"/>
                    <a:lumOff val="90000"/>
                  </a:schemeClr>
                </a:solidFill>
              </a:rPr>
              <a:t>aptos</a:t>
            </a:r>
            <a:r>
              <a:rPr lang="en-IN" dirty="0">
                <a:solidFill>
                  <a:schemeClr val="bg1">
                    <a:lumMod val="10000"/>
                    <a:lumOff val="90000"/>
                  </a:schemeClr>
                </a:solidFill>
              </a:rPr>
              <a:t> and </a:t>
            </a:r>
            <a:r>
              <a:rPr lang="en-IN" dirty="0" err="1">
                <a:solidFill>
                  <a:schemeClr val="bg1">
                    <a:lumMod val="10000"/>
                    <a:lumOff val="90000"/>
                  </a:schemeClr>
                </a:solidFill>
              </a:rPr>
              <a:t>kaggle</a:t>
            </a:r>
            <a:r>
              <a:rPr lang="en-IN" dirty="0">
                <a:solidFill>
                  <a:schemeClr val="bg1">
                    <a:lumMod val="10000"/>
                    <a:lumOff val="90000"/>
                  </a:schemeClr>
                </a:solidFill>
              </a:rPr>
              <a:t> datasets. Journal of Digital Imaging, 37:45–57, 2024. </a:t>
            </a:r>
          </a:p>
          <a:p>
            <a:r>
              <a:rPr lang="en-IN" dirty="0">
                <a:solidFill>
                  <a:schemeClr val="bg1">
                    <a:lumMod val="10000"/>
                    <a:lumOff val="90000"/>
                  </a:schemeClr>
                </a:solidFill>
              </a:rPr>
              <a:t>[19] Optimized deep </a:t>
            </a:r>
            <a:r>
              <a:rPr lang="en-IN" dirty="0" err="1">
                <a:solidFill>
                  <a:schemeClr val="bg1">
                    <a:lumMod val="10000"/>
                    <a:lumOff val="90000"/>
                  </a:schemeClr>
                </a:solidFill>
              </a:rPr>
              <a:t>cnn</a:t>
            </a:r>
            <a:r>
              <a:rPr lang="en-IN" dirty="0">
                <a:solidFill>
                  <a:schemeClr val="bg1">
                    <a:lumMod val="10000"/>
                    <a:lumOff val="90000"/>
                  </a:schemeClr>
                </a:solidFill>
              </a:rPr>
              <a:t> for detection and classification of diabetic retinopathy and diabetic macular </a:t>
            </a:r>
            <a:r>
              <a:rPr lang="en-IN" dirty="0" err="1">
                <a:solidFill>
                  <a:schemeClr val="bg1">
                    <a:lumMod val="10000"/>
                    <a:lumOff val="90000"/>
                  </a:schemeClr>
                </a:solidFill>
              </a:rPr>
              <a:t>edema</a:t>
            </a:r>
            <a:r>
              <a:rPr lang="en-IN" dirty="0">
                <a:solidFill>
                  <a:schemeClr val="bg1">
                    <a:lumMod val="10000"/>
                    <a:lumOff val="90000"/>
                  </a:schemeClr>
                </a:solidFill>
              </a:rPr>
              <a:t>. BMC Medical Imaging, 24(1):227, 2024.</a:t>
            </a:r>
          </a:p>
          <a:p>
            <a:r>
              <a:rPr lang="en-IN" dirty="0">
                <a:solidFill>
                  <a:schemeClr val="bg1">
                    <a:lumMod val="10000"/>
                    <a:lumOff val="90000"/>
                  </a:schemeClr>
                </a:solidFill>
              </a:rPr>
              <a:t> [20] Anas Bilal, Azhar Imran, Talha Imtiaz Baig, </a:t>
            </a:r>
            <a:r>
              <a:rPr lang="en-IN" dirty="0" err="1">
                <a:solidFill>
                  <a:schemeClr val="bg1">
                    <a:lumMod val="10000"/>
                    <a:lumOff val="90000"/>
                  </a:schemeClr>
                </a:solidFill>
              </a:rPr>
              <a:t>Xiaowen</a:t>
            </a:r>
            <a:r>
              <a:rPr lang="en-IN" dirty="0">
                <a:solidFill>
                  <a:schemeClr val="bg1">
                    <a:lumMod val="10000"/>
                    <a:lumOff val="90000"/>
                  </a:schemeClr>
                </a:solidFill>
              </a:rPr>
              <a:t> Liu, </a:t>
            </a:r>
            <a:r>
              <a:rPr lang="en-IN" dirty="0" err="1">
                <a:solidFill>
                  <a:schemeClr val="bg1">
                    <a:lumMod val="10000"/>
                    <a:lumOff val="90000"/>
                  </a:schemeClr>
                </a:solidFill>
              </a:rPr>
              <a:t>Haixia</a:t>
            </a:r>
            <a:r>
              <a:rPr lang="en-IN" dirty="0">
                <a:solidFill>
                  <a:schemeClr val="bg1">
                    <a:lumMod val="10000"/>
                    <a:lumOff val="90000"/>
                  </a:schemeClr>
                </a:solidFill>
              </a:rPr>
              <a:t> Long, </a:t>
            </a:r>
            <a:r>
              <a:rPr lang="en-IN" dirty="0" err="1">
                <a:solidFill>
                  <a:schemeClr val="bg1">
                    <a:lumMod val="10000"/>
                    <a:lumOff val="90000"/>
                  </a:schemeClr>
                </a:solidFill>
              </a:rPr>
              <a:t>Abdulkareem</a:t>
            </a:r>
            <a:r>
              <a:rPr lang="en-IN" dirty="0">
                <a:solidFill>
                  <a:schemeClr val="bg1">
                    <a:lumMod val="10000"/>
                    <a:lumOff val="90000"/>
                  </a:schemeClr>
                </a:solidFill>
              </a:rPr>
              <a:t> </a:t>
            </a:r>
            <a:r>
              <a:rPr lang="en-IN" dirty="0" err="1">
                <a:solidFill>
                  <a:schemeClr val="bg1">
                    <a:lumMod val="10000"/>
                    <a:lumOff val="90000"/>
                  </a:schemeClr>
                </a:solidFill>
              </a:rPr>
              <a:t>Alzahrani</a:t>
            </a:r>
            <a:r>
              <a:rPr lang="en-IN" dirty="0">
                <a:solidFill>
                  <a:schemeClr val="bg1">
                    <a:lumMod val="10000"/>
                    <a:lumOff val="90000"/>
                  </a:schemeClr>
                </a:solidFill>
              </a:rPr>
              <a:t>, and Muhammad Shafiq. Improved support vector machine based on </a:t>
            </a:r>
            <a:r>
              <a:rPr lang="en-IN" dirty="0" err="1">
                <a:solidFill>
                  <a:schemeClr val="bg1">
                    <a:lumMod val="10000"/>
                    <a:lumOff val="90000"/>
                  </a:schemeClr>
                </a:solidFill>
              </a:rPr>
              <a:t>cnn-svd</a:t>
            </a:r>
            <a:r>
              <a:rPr lang="en-IN" dirty="0">
                <a:solidFill>
                  <a:schemeClr val="bg1">
                    <a:lumMod val="10000"/>
                    <a:lumOff val="90000"/>
                  </a:schemeClr>
                </a:solidFill>
              </a:rPr>
              <a:t> for vision-threatening diabetic retinopathy detection and classification. </a:t>
            </a:r>
            <a:r>
              <a:rPr lang="en-IN" dirty="0" err="1">
                <a:solidFill>
                  <a:schemeClr val="bg1">
                    <a:lumMod val="10000"/>
                    <a:lumOff val="90000"/>
                  </a:schemeClr>
                </a:solidFill>
              </a:rPr>
              <a:t>Plos</a:t>
            </a:r>
            <a:r>
              <a:rPr lang="en-IN" dirty="0">
                <a:solidFill>
                  <a:schemeClr val="bg1">
                    <a:lumMod val="10000"/>
                    <a:lumOff val="90000"/>
                  </a:schemeClr>
                </a:solidFill>
              </a:rPr>
              <a:t> one, 19(1):e0295951, 2024.</a:t>
            </a:r>
          </a:p>
        </p:txBody>
      </p:sp>
    </p:spTree>
    <p:extLst>
      <p:ext uri="{BB962C8B-B14F-4D97-AF65-F5344CB8AC3E}">
        <p14:creationId xmlns:p14="http://schemas.microsoft.com/office/powerpoint/2010/main" val="267930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0" y="1404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lgerian" panose="04020705040A02060702" pitchFamily="82" charset="0"/>
              </a:rPr>
              <a:t>Contents:-</a:t>
            </a:r>
            <a:endParaRPr dirty="0">
              <a:latin typeface="Algerian" panose="04020705040A02060702" pitchFamily="82" charset="0"/>
            </a:endParaRPr>
          </a:p>
        </p:txBody>
      </p:sp>
      <p:graphicFrame>
        <p:nvGraphicFramePr>
          <p:cNvPr id="203" name="Google Shape;203;p30"/>
          <p:cNvGraphicFramePr/>
          <p:nvPr>
            <p:extLst>
              <p:ext uri="{D42A27DB-BD31-4B8C-83A1-F6EECF244321}">
                <p14:modId xmlns:p14="http://schemas.microsoft.com/office/powerpoint/2010/main" val="907002709"/>
              </p:ext>
            </p:extLst>
          </p:nvPr>
        </p:nvGraphicFramePr>
        <p:xfrm>
          <a:off x="21102" y="536448"/>
          <a:ext cx="9122898" cy="3864864"/>
        </p:xfrm>
        <a:graphic>
          <a:graphicData uri="http://schemas.openxmlformats.org/drawingml/2006/table">
            <a:tbl>
              <a:tblPr>
                <a:noFill/>
                <a:tableStyleId>{EF291107-7F37-44C9-B49D-A0502C1F5E19}</a:tableStyleId>
              </a:tblPr>
              <a:tblGrid>
                <a:gridCol w="3681421">
                  <a:extLst>
                    <a:ext uri="{9D8B030D-6E8A-4147-A177-3AD203B41FA5}">
                      <a16:colId xmlns:a16="http://schemas.microsoft.com/office/drawing/2014/main" val="20000"/>
                    </a:ext>
                  </a:extLst>
                </a:gridCol>
                <a:gridCol w="5441477">
                  <a:extLst>
                    <a:ext uri="{9D8B030D-6E8A-4147-A177-3AD203B41FA5}">
                      <a16:colId xmlns:a16="http://schemas.microsoft.com/office/drawing/2014/main" val="20001"/>
                    </a:ext>
                  </a:extLst>
                </a:gridCol>
              </a:tblGrid>
              <a:tr h="523149">
                <a:tc>
                  <a:txBody>
                    <a:bodyPr/>
                    <a:lstStyle/>
                    <a:p>
                      <a:pPr marL="342900" lvl="0" indent="-342900" algn="l" rtl="0">
                        <a:spcBef>
                          <a:spcPts val="0"/>
                        </a:spcBef>
                        <a:spcAft>
                          <a:spcPts val="0"/>
                        </a:spcAft>
                        <a:buClr>
                          <a:schemeClr val="accent3">
                            <a:lumMod val="7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Title</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Block diagram                    </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Introduction</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71450" algn="l" rtl="0">
                        <a:lnSpc>
                          <a:spcPct val="100000"/>
                        </a:lnSpc>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Data set </a:t>
                      </a:r>
                      <a:r>
                        <a:rPr lang="en-IN" sz="1800" b="1" dirty="0" err="1">
                          <a:solidFill>
                            <a:schemeClr val="dk1"/>
                          </a:solidFill>
                          <a:latin typeface="+mn-lt"/>
                          <a:ea typeface="DM Sans"/>
                          <a:cs typeface="DM Sans"/>
                          <a:sym typeface="DM Sans"/>
                        </a:rPr>
                        <a:t>discription</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314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Motivation</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lvl="0" indent="-1714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 Implementation details </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314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u="sng" dirty="0">
                          <a:solidFill>
                            <a:schemeClr val="dk1"/>
                          </a:solidFill>
                          <a:latin typeface="DM Sans"/>
                          <a:ea typeface="DM Sans"/>
                          <a:cs typeface="DM Sans"/>
                          <a:sym typeface="DM Sans"/>
                        </a:rPr>
                        <a:t>Objectives</a:t>
                      </a:r>
                      <a:endParaRPr sz="1800" b="1" u="sng"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342900" lvl="0" indent="-34290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Results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tx1"/>
                          </a:solidFill>
                          <a:latin typeface="+mn-lt"/>
                        </a:rPr>
                        <a:t>Literature review</a:t>
                      </a:r>
                      <a:endParaRPr sz="1800" b="1" u="sng" dirty="0">
                        <a:solidFill>
                          <a:schemeClr val="tx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lvl="0" indent="-28575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Conclusions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65139">
                <a:tc>
                  <a:txBody>
                    <a:bodyPr/>
                    <a:lstStyle/>
                    <a:p>
                      <a:pPr marL="342900" lvl="0" indent="-342900" algn="l" rtl="0">
                        <a:spcBef>
                          <a:spcPts val="0"/>
                        </a:spcBef>
                        <a:spcAft>
                          <a:spcPts val="0"/>
                        </a:spcAft>
                        <a:buClr>
                          <a:schemeClr val="accent3">
                            <a:lumMod val="85000"/>
                          </a:schemeClr>
                        </a:buClr>
                        <a:buFont typeface="Wingdings" panose="05000000000000000000" pitchFamily="2" charset="2"/>
                        <a:buChar char="q"/>
                      </a:pPr>
                      <a:r>
                        <a:rPr lang="en-IN" sz="1800" b="1" dirty="0">
                          <a:solidFill>
                            <a:schemeClr val="dk1"/>
                          </a:solidFill>
                          <a:latin typeface="+mj-lt"/>
                          <a:ea typeface="DM Sans"/>
                          <a:cs typeface="DM Sans"/>
                          <a:sym typeface="DM Sans"/>
                        </a:rPr>
                        <a:t>Methodology </a:t>
                      </a:r>
                    </a:p>
                    <a:p>
                      <a:pPr marL="0" lvl="0" indent="0" algn="l" rtl="0">
                        <a:spcBef>
                          <a:spcPts val="0"/>
                        </a:spcBef>
                        <a:spcAft>
                          <a:spcPts val="0"/>
                        </a:spcAft>
                        <a:buClr>
                          <a:schemeClr val="accent3">
                            <a:lumMod val="85000"/>
                          </a:schemeClr>
                        </a:buClr>
                        <a:buFont typeface="Wingdings" panose="05000000000000000000" pitchFamily="2" charset="2"/>
                        <a:buNone/>
                      </a:pPr>
                      <a:endParaRPr sz="18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285750" lvl="0" indent="-285750" algn="l" rtl="0">
                        <a:spcBef>
                          <a:spcPts val="0"/>
                        </a:spcBef>
                        <a:spcAft>
                          <a:spcPts val="1600"/>
                        </a:spcAft>
                        <a:buClr>
                          <a:schemeClr val="accent3">
                            <a:lumMod val="85000"/>
                          </a:schemeClr>
                        </a:buClr>
                        <a:buFont typeface="Wingdings" panose="05000000000000000000" pitchFamily="2" charset="2"/>
                        <a:buChar char="q"/>
                      </a:pPr>
                      <a:r>
                        <a:rPr lang="en-IN" sz="1800" b="1" dirty="0">
                          <a:solidFill>
                            <a:schemeClr val="dk1"/>
                          </a:solidFill>
                          <a:latin typeface="+mn-lt"/>
                          <a:ea typeface="DM Sans"/>
                          <a:cs typeface="DM Sans"/>
                          <a:sym typeface="DM Sans"/>
                        </a:rPr>
                        <a:t>References</a:t>
                      </a:r>
                      <a:endParaRPr sz="1800" b="1" dirty="0">
                        <a:solidFill>
                          <a:schemeClr val="dk1"/>
                        </a:solidFill>
                        <a:latin typeface="+mn-lt"/>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3" name="Straight Connector 2">
            <a:extLst>
              <a:ext uri="{FF2B5EF4-FFF2-40B4-BE49-F238E27FC236}">
                <a16:creationId xmlns:a16="http://schemas.microsoft.com/office/drawing/2014/main" id="{15EE11F3-B472-F9D0-B6CF-0BAD761E80A7}"/>
              </a:ext>
            </a:extLst>
          </p:cNvPr>
          <p:cNvCxnSpPr>
            <a:cxnSpLocks/>
          </p:cNvCxnSpPr>
          <p:nvPr/>
        </p:nvCxnSpPr>
        <p:spPr>
          <a:xfrm>
            <a:off x="3651504" y="586740"/>
            <a:ext cx="10551" cy="381457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subTitle" idx="1"/>
          </p:nvPr>
        </p:nvSpPr>
        <p:spPr>
          <a:xfrm>
            <a:off x="2975317" y="1887663"/>
            <a:ext cx="6013938" cy="12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dirty="0">
                <a:latin typeface="+mn-lt"/>
              </a:rPr>
              <a:t>Diabetic Retinopathy Classification Using Vision Transformer and SVM</a:t>
            </a:r>
            <a:endParaRPr sz="2400" b="1" u="sng" dirty="0">
              <a:latin typeface="+mn-lt"/>
            </a:endParaRPr>
          </a:p>
        </p:txBody>
      </p:sp>
      <p:sp>
        <p:nvSpPr>
          <p:cNvPr id="212" name="Google Shape;212;p31"/>
          <p:cNvSpPr txBox="1">
            <a:spLocks noGrp="1"/>
          </p:cNvSpPr>
          <p:nvPr>
            <p:ph type="title"/>
          </p:nvPr>
        </p:nvSpPr>
        <p:spPr>
          <a:xfrm>
            <a:off x="3635968" y="1057478"/>
            <a:ext cx="4349700" cy="72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u="sng" dirty="0">
                <a:latin typeface="Algerian" panose="04020705040A02060702" pitchFamily="82" charset="0"/>
              </a:rPr>
              <a:t>TITLE</a:t>
            </a:r>
            <a:endParaRPr sz="3600" u="sng" dirty="0">
              <a:latin typeface="Algerian" panose="04020705040A02060702" pitchFamily="82" charset="0"/>
            </a:endParaRPr>
          </a:p>
        </p:txBody>
      </p:sp>
      <p:pic>
        <p:nvPicPr>
          <p:cNvPr id="213" name="Google Shape;213;p31"/>
          <p:cNvPicPr preferRelativeResize="0"/>
          <p:nvPr/>
        </p:nvPicPr>
        <p:blipFill>
          <a:blip r:embed="rId3">
            <a:alphaModFix/>
          </a:blip>
          <a:stretch>
            <a:fillRect/>
          </a:stretch>
        </p:blipFill>
        <p:spPr>
          <a:xfrm>
            <a:off x="-801183" y="-1540959"/>
            <a:ext cx="3850252" cy="38502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3" name="Title 2">
            <a:extLst>
              <a:ext uri="{FF2B5EF4-FFF2-40B4-BE49-F238E27FC236}">
                <a16:creationId xmlns:a16="http://schemas.microsoft.com/office/drawing/2014/main" id="{AC5665D8-1C79-E294-217E-1F201104A8FB}"/>
              </a:ext>
            </a:extLst>
          </p:cNvPr>
          <p:cNvSpPr>
            <a:spLocks noGrp="1"/>
          </p:cNvSpPr>
          <p:nvPr>
            <p:ph type="title"/>
          </p:nvPr>
        </p:nvSpPr>
        <p:spPr>
          <a:xfrm>
            <a:off x="403477" y="452059"/>
            <a:ext cx="7704000" cy="572700"/>
          </a:xfrm>
        </p:spPr>
        <p:txBody>
          <a:bodyPr/>
          <a:lstStyle/>
          <a:p>
            <a:r>
              <a:rPr lang="en-IN" dirty="0">
                <a:latin typeface="Algerian" panose="04020705040A02060702" pitchFamily="82" charset="0"/>
              </a:rPr>
              <a:t>INTRODUCTION:-</a:t>
            </a:r>
          </a:p>
        </p:txBody>
      </p:sp>
      <p:sp>
        <p:nvSpPr>
          <p:cNvPr id="22" name="Rectangle 1">
            <a:extLst>
              <a:ext uri="{FF2B5EF4-FFF2-40B4-BE49-F238E27FC236}">
                <a16:creationId xmlns:a16="http://schemas.microsoft.com/office/drawing/2014/main" id="{C3AA29D5-FC16-8B61-45FE-0ED5EC402A71}"/>
              </a:ext>
            </a:extLst>
          </p:cNvPr>
          <p:cNvSpPr>
            <a:spLocks noChangeArrowheads="1"/>
          </p:cNvSpPr>
          <p:nvPr/>
        </p:nvSpPr>
        <p:spPr bwMode="auto">
          <a:xfrm>
            <a:off x="354240" y="654644"/>
            <a:ext cx="627867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i="0" u="none" strike="noStrike" cap="none" normalizeH="0" baseline="0" dirty="0">
                <a:ln>
                  <a:noFill/>
                </a:ln>
                <a:solidFill>
                  <a:schemeClr val="tx1"/>
                </a:solidFill>
                <a:effectLst/>
                <a:latin typeface="Arial" panose="020B0604020202020204" pitchFamily="34" charset="0"/>
              </a:rPr>
              <a:t>Diabetic Retinopathy (DR) is a serious complication of diabetes caused by damage to the blood vessels in the retina, leading to vision impairment or blindness if untreated. Traditional diagnosis relies on ophthalmologists' manual grading of retinal images, which is time-intensive and prone to variability. Advances in machine learning (ML) and deep learning (DL), particularly Vision Transformers (</a:t>
            </a:r>
            <a:r>
              <a:rPr kumimoji="0" lang="en-US" altLang="en-US" sz="1800" i="0" u="none" strike="noStrike" cap="none" normalizeH="0" baseline="0" dirty="0" err="1">
                <a:ln>
                  <a:noFill/>
                </a:ln>
                <a:solidFill>
                  <a:schemeClr val="tx1"/>
                </a:solidFill>
                <a:effectLst/>
                <a:latin typeface="Arial" panose="020B0604020202020204" pitchFamily="34" charset="0"/>
              </a:rPr>
              <a:t>ViTs</a:t>
            </a:r>
            <a:r>
              <a:rPr kumimoji="0" lang="en-US" altLang="en-US" sz="1800" i="0" u="none" strike="noStrike" cap="none" normalizeH="0" baseline="0" dirty="0">
                <a:ln>
                  <a:noFill/>
                </a:ln>
                <a:solidFill>
                  <a:schemeClr val="tx1"/>
                </a:solidFill>
                <a:effectLst/>
                <a:latin typeface="Arial" panose="020B0604020202020204" pitchFamily="34" charset="0"/>
              </a:rPr>
              <a:t>), have revolutionized DR detection by offering precise and automated analysis. Combining </a:t>
            </a:r>
            <a:r>
              <a:rPr kumimoji="0" lang="en-US" altLang="en-US" sz="1800" i="0" u="none" strike="noStrike" cap="none" normalizeH="0" baseline="0" dirty="0" err="1">
                <a:ln>
                  <a:noFill/>
                </a:ln>
                <a:solidFill>
                  <a:schemeClr val="tx1"/>
                </a:solidFill>
                <a:effectLst/>
                <a:latin typeface="Arial" panose="020B0604020202020204" pitchFamily="34" charset="0"/>
              </a:rPr>
              <a:t>ViTs</a:t>
            </a:r>
            <a:r>
              <a:rPr kumimoji="0" lang="en-US" altLang="en-US" sz="1800" i="0" u="none" strike="noStrike" cap="none" normalizeH="0" baseline="0" dirty="0">
                <a:ln>
                  <a:noFill/>
                </a:ln>
                <a:solidFill>
                  <a:schemeClr val="tx1"/>
                </a:solidFill>
                <a:effectLst/>
                <a:latin typeface="Arial" panose="020B0604020202020204" pitchFamily="34" charset="0"/>
              </a:rPr>
              <a:t> with Support Vector Machines (SVMs) further enhances accuracy, addressing the challenges of early and effective DR diagnosis.</a:t>
            </a:r>
          </a:p>
        </p:txBody>
      </p:sp>
      <p:pic>
        <p:nvPicPr>
          <p:cNvPr id="24" name="Picture 23">
            <a:extLst>
              <a:ext uri="{FF2B5EF4-FFF2-40B4-BE49-F238E27FC236}">
                <a16:creationId xmlns:a16="http://schemas.microsoft.com/office/drawing/2014/main" id="{60FE7FDF-3223-79C2-9730-C408641847A4}"/>
              </a:ext>
            </a:extLst>
          </p:cNvPr>
          <p:cNvPicPr>
            <a:picLocks noChangeAspect="1"/>
          </p:cNvPicPr>
          <p:nvPr/>
        </p:nvPicPr>
        <p:blipFill>
          <a:blip r:embed="rId3"/>
          <a:stretch>
            <a:fillRect/>
          </a:stretch>
        </p:blipFill>
        <p:spPr>
          <a:xfrm>
            <a:off x="6656160" y="738409"/>
            <a:ext cx="2133600" cy="1909751"/>
          </a:xfrm>
          <a:prstGeom prst="rect">
            <a:avLst/>
          </a:prstGeom>
        </p:spPr>
      </p:pic>
      <p:pic>
        <p:nvPicPr>
          <p:cNvPr id="26" name="Picture 25">
            <a:extLst>
              <a:ext uri="{FF2B5EF4-FFF2-40B4-BE49-F238E27FC236}">
                <a16:creationId xmlns:a16="http://schemas.microsoft.com/office/drawing/2014/main" id="{9C21B79A-A7BA-31BC-6F63-FB195B47C2A9}"/>
              </a:ext>
            </a:extLst>
          </p:cNvPr>
          <p:cNvPicPr>
            <a:picLocks noChangeAspect="1"/>
          </p:cNvPicPr>
          <p:nvPr/>
        </p:nvPicPr>
        <p:blipFill>
          <a:blip r:embed="rId4"/>
          <a:stretch>
            <a:fillRect/>
          </a:stretch>
        </p:blipFill>
        <p:spPr>
          <a:xfrm>
            <a:off x="6656160" y="2794306"/>
            <a:ext cx="2133600" cy="213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723ED0-2140-4AC9-7433-578EECB12B63}"/>
              </a:ext>
            </a:extLst>
          </p:cNvPr>
          <p:cNvSpPr>
            <a:spLocks noGrp="1"/>
          </p:cNvSpPr>
          <p:nvPr>
            <p:ph type="title"/>
          </p:nvPr>
        </p:nvSpPr>
        <p:spPr>
          <a:xfrm>
            <a:off x="508984" y="388755"/>
            <a:ext cx="7704000" cy="572700"/>
          </a:xfrm>
        </p:spPr>
        <p:txBody>
          <a:bodyPr/>
          <a:lstStyle/>
          <a:p>
            <a:r>
              <a:rPr lang="en-IN" dirty="0">
                <a:latin typeface="Algerian" panose="04020705040A02060702" pitchFamily="82" charset="0"/>
              </a:rPr>
              <a:t>MOTIVATION:-</a:t>
            </a:r>
          </a:p>
        </p:txBody>
      </p:sp>
      <p:sp>
        <p:nvSpPr>
          <p:cNvPr id="12" name="Rectangle 1">
            <a:extLst>
              <a:ext uri="{FF2B5EF4-FFF2-40B4-BE49-F238E27FC236}">
                <a16:creationId xmlns:a16="http://schemas.microsoft.com/office/drawing/2014/main" id="{974CC39A-5456-4245-F422-137F625D16DC}"/>
              </a:ext>
            </a:extLst>
          </p:cNvPr>
          <p:cNvSpPr>
            <a:spLocks noChangeArrowheads="1"/>
          </p:cNvSpPr>
          <p:nvPr/>
        </p:nvSpPr>
        <p:spPr bwMode="auto">
          <a:xfrm>
            <a:off x="508984" y="1171780"/>
            <a:ext cx="778392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Increasing prevalence of diabetes and its complications.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Limitations of manual DR diagnosis (time-intensive, variable).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Advancements in Vision Transformers (</a:t>
            </a:r>
            <a:r>
              <a:rPr kumimoji="0" lang="en-US" altLang="en-US" sz="1800" b="0" i="0" u="none" strike="noStrike" cap="none" normalizeH="0" baseline="0" dirty="0" err="1">
                <a:ln>
                  <a:noFill/>
                </a:ln>
                <a:solidFill>
                  <a:schemeClr val="tx1"/>
                </a:solidFill>
                <a:effectLst/>
                <a:latin typeface="Arial" panose="020B0604020202020204" pitchFamily="34" charset="0"/>
              </a:rPr>
              <a:t>ViTs</a:t>
            </a:r>
            <a:r>
              <a:rPr kumimoji="0" lang="en-US" altLang="en-US" sz="1800" b="0" i="0" u="none" strike="noStrike" cap="none" normalizeH="0" baseline="0" dirty="0">
                <a:ln>
                  <a:noFill/>
                </a:ln>
                <a:solidFill>
                  <a:schemeClr val="tx1"/>
                </a:solidFill>
                <a:effectLst/>
                <a:latin typeface="Arial" panose="020B0604020202020204" pitchFamily="34" charset="0"/>
              </a:rPr>
              <a:t>) for better global feature extraction.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Improved accuracy through hybrid </a:t>
            </a:r>
            <a:r>
              <a:rPr kumimoji="0" lang="en-US" altLang="en-US" sz="1800" b="0" i="0" u="none" strike="noStrike" cap="none" normalizeH="0" baseline="0" dirty="0" err="1">
                <a:ln>
                  <a:noFill/>
                </a:ln>
                <a:solidFill>
                  <a:schemeClr val="tx1"/>
                </a:solidFill>
                <a:effectLst/>
                <a:latin typeface="Arial" panose="020B0604020202020204" pitchFamily="34" charset="0"/>
              </a:rPr>
              <a:t>ViT</a:t>
            </a:r>
            <a:r>
              <a:rPr kumimoji="0" lang="en-US" altLang="en-US" sz="1800" b="0" i="0" u="none" strike="noStrike" cap="none" normalizeH="0" baseline="0" dirty="0">
                <a:ln>
                  <a:noFill/>
                </a:ln>
                <a:solidFill>
                  <a:schemeClr val="tx1"/>
                </a:solidFill>
                <a:effectLst/>
                <a:latin typeface="Arial" panose="020B0604020202020204" pitchFamily="34" charset="0"/>
              </a:rPr>
              <a:t>-SVM approaches.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Early detection can prevent vision loss and improve patient outcomes.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387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628560" y="26214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Algerian" panose="04020705040A02060702" pitchFamily="82" charset="0"/>
              </a:rPr>
              <a:t>OBJECTIVES:-</a:t>
            </a:r>
            <a:endParaRPr dirty="0">
              <a:latin typeface="Algerian" panose="04020705040A02060702" pitchFamily="82" charset="0"/>
            </a:endParaRPr>
          </a:p>
        </p:txBody>
      </p:sp>
      <p:sp>
        <p:nvSpPr>
          <p:cNvPr id="2" name="Rectangle 1">
            <a:extLst>
              <a:ext uri="{FF2B5EF4-FFF2-40B4-BE49-F238E27FC236}">
                <a16:creationId xmlns:a16="http://schemas.microsoft.com/office/drawing/2014/main" id="{2E2A1CE5-43C9-B2A3-92AE-9CF75D24031B}"/>
              </a:ext>
            </a:extLst>
          </p:cNvPr>
          <p:cNvSpPr>
            <a:spLocks noChangeArrowheads="1"/>
          </p:cNvSpPr>
          <p:nvPr/>
        </p:nvSpPr>
        <p:spPr bwMode="auto">
          <a:xfrm>
            <a:off x="316523" y="818704"/>
            <a:ext cx="7704001"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To develop an accurate and automated system</a:t>
            </a:r>
            <a:r>
              <a:rPr kumimoji="0" lang="en-US" altLang="en-US" sz="1600" b="0" i="0" u="none" strike="noStrike" cap="none" normalizeH="0" baseline="0" dirty="0">
                <a:ln>
                  <a:noFill/>
                </a:ln>
                <a:solidFill>
                  <a:schemeClr val="tx1"/>
                </a:solidFill>
                <a:effectLst/>
                <a:latin typeface="Arial" panose="020B0604020202020204" pitchFamily="34" charset="0"/>
              </a:rPr>
              <a:t> for Diabetic Retinopathy (DR) classification using Vision Transformers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and Support Vector Machines (SVMs).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Arial" panose="020B0604020202020204" pitchFamily="34" charset="0"/>
              </a:rPr>
              <a:t>To address limitations</a:t>
            </a:r>
            <a:r>
              <a:rPr kumimoji="0" lang="en-US" altLang="en-US" sz="1600" b="0" i="0" u="none" strike="noStrike" cap="none" normalizeH="0" baseline="0" dirty="0">
                <a:ln>
                  <a:noFill/>
                </a:ln>
                <a:solidFill>
                  <a:schemeClr val="tx1"/>
                </a:solidFill>
                <a:effectLst/>
                <a:latin typeface="Arial" panose="020B0604020202020204" pitchFamily="34" charset="0"/>
              </a:rPr>
              <a:t> of traditional Convolutional Neural Networks (CNNs) by leveraging the global feature extraction capability of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Arial" panose="020B0604020202020204" pitchFamily="34" charset="0"/>
              </a:rPr>
              <a:t>To enhance classification performance</a:t>
            </a:r>
            <a:r>
              <a:rPr kumimoji="0" lang="en-US" altLang="en-US" sz="1600" b="0" i="0" u="none" strike="noStrike" cap="none" normalizeH="0" baseline="0" dirty="0">
                <a:ln>
                  <a:noFill/>
                </a:ln>
                <a:solidFill>
                  <a:schemeClr val="tx1"/>
                </a:solidFill>
                <a:effectLst/>
                <a:latin typeface="Arial" panose="020B0604020202020204" pitchFamily="34" charset="0"/>
              </a:rPr>
              <a:t> by combining </a:t>
            </a:r>
            <a:r>
              <a:rPr kumimoji="0" lang="en-US" altLang="en-US" sz="1600" b="0" i="0" u="none" strike="noStrike" cap="none" normalizeH="0" baseline="0" dirty="0" err="1">
                <a:ln>
                  <a:noFill/>
                </a:ln>
                <a:solidFill>
                  <a:schemeClr val="tx1"/>
                </a:solidFill>
                <a:effectLst/>
                <a:latin typeface="Arial" panose="020B0604020202020204" pitchFamily="34" charset="0"/>
              </a:rPr>
              <a:t>ViTs</a:t>
            </a:r>
            <a:r>
              <a:rPr kumimoji="0" lang="en-US" altLang="en-US" sz="1600" b="0" i="0" u="none" strike="noStrike" cap="none" normalizeH="0" baseline="0" dirty="0">
                <a:ln>
                  <a:noFill/>
                </a:ln>
                <a:solidFill>
                  <a:schemeClr val="tx1"/>
                </a:solidFill>
                <a:effectLst/>
                <a:latin typeface="Arial" panose="020B0604020202020204" pitchFamily="34" charset="0"/>
              </a:rPr>
              <a:t> with the robust decision boundaries of SVMs.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Arial" panose="020B0604020202020204" pitchFamily="34" charset="0"/>
              </a:rPr>
              <a:t>To evaluate the proposed </a:t>
            </a:r>
            <a:r>
              <a:rPr kumimoji="0" lang="en-US" altLang="en-US" sz="1600" b="1" i="0" u="none" strike="noStrike" cap="none" normalizeH="0" baseline="0" dirty="0" err="1">
                <a:ln>
                  <a:noFill/>
                </a:ln>
                <a:solidFill>
                  <a:schemeClr val="tx1"/>
                </a:solidFill>
                <a:effectLst/>
                <a:latin typeface="Arial" panose="020B0604020202020204" pitchFamily="34" charset="0"/>
              </a:rPr>
              <a:t>ViT</a:t>
            </a:r>
            <a:r>
              <a:rPr kumimoji="0" lang="en-US" altLang="en-US" sz="1600" b="1" i="0" u="none" strike="noStrike" cap="none" normalizeH="0" baseline="0" dirty="0">
                <a:ln>
                  <a:noFill/>
                </a:ln>
                <a:solidFill>
                  <a:schemeClr val="tx1"/>
                </a:solidFill>
                <a:effectLst/>
                <a:latin typeface="Arial" panose="020B0604020202020204" pitchFamily="34" charset="0"/>
              </a:rPr>
              <a:t>-SVM model</a:t>
            </a:r>
            <a:r>
              <a:rPr kumimoji="0" lang="en-US" altLang="en-US" sz="1600" b="0" i="0" u="none" strike="noStrike" cap="none" normalizeH="0" baseline="0" dirty="0">
                <a:ln>
                  <a:noFill/>
                </a:ln>
                <a:solidFill>
                  <a:schemeClr val="tx1"/>
                </a:solidFill>
                <a:effectLst/>
                <a:latin typeface="Arial" panose="020B0604020202020204" pitchFamily="34" charset="0"/>
              </a:rPr>
              <a:t> using the APTOS Kaggle dataset of labeled retinal fundus images.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Arial" panose="020B0604020202020204" pitchFamily="34" charset="0"/>
              </a:rPr>
              <a:t>To improve early detection and grading</a:t>
            </a:r>
            <a:r>
              <a:rPr kumimoji="0" lang="en-US" altLang="en-US" sz="1600" b="0" i="0" u="none" strike="noStrike" cap="none" normalizeH="0" baseline="0" dirty="0">
                <a:ln>
                  <a:noFill/>
                </a:ln>
                <a:solidFill>
                  <a:schemeClr val="tx1"/>
                </a:solidFill>
                <a:effectLst/>
                <a:latin typeface="Arial" panose="020B0604020202020204" pitchFamily="34" charset="0"/>
              </a:rPr>
              <a:t> of DR, supporting timely medical intervention and better patient outcomes.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0"/>
          <p:cNvSpPr txBox="1">
            <a:spLocks noGrp="1"/>
          </p:cNvSpPr>
          <p:nvPr>
            <p:ph type="title"/>
          </p:nvPr>
        </p:nvSpPr>
        <p:spPr>
          <a:xfrm>
            <a:off x="659627" y="11560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Algerian" panose="04020705040A02060702" pitchFamily="82" charset="0"/>
              </a:rPr>
              <a:t>LITERATURE REVIEW:-</a:t>
            </a:r>
            <a:endParaRPr dirty="0">
              <a:latin typeface="Algerian" panose="04020705040A02060702" pitchFamily="8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2914539"/>
              </p:ext>
            </p:extLst>
          </p:nvPr>
        </p:nvGraphicFramePr>
        <p:xfrm>
          <a:off x="845819" y="720351"/>
          <a:ext cx="7475221" cy="4084320"/>
        </p:xfrm>
        <a:graphic>
          <a:graphicData uri="http://schemas.openxmlformats.org/drawingml/2006/table">
            <a:tbl>
              <a:tblPr firstRow="1" bandRow="1">
                <a:tableStyleId>{5C22544A-7EE6-4342-B048-85BDC9FD1C3A}</a:tableStyleId>
              </a:tblPr>
              <a:tblGrid>
                <a:gridCol w="623185">
                  <a:extLst>
                    <a:ext uri="{9D8B030D-6E8A-4147-A177-3AD203B41FA5}">
                      <a16:colId xmlns:a16="http://schemas.microsoft.com/office/drawing/2014/main" val="20000"/>
                    </a:ext>
                  </a:extLst>
                </a:gridCol>
                <a:gridCol w="2459859">
                  <a:extLst>
                    <a:ext uri="{9D8B030D-6E8A-4147-A177-3AD203B41FA5}">
                      <a16:colId xmlns:a16="http://schemas.microsoft.com/office/drawing/2014/main" val="20001"/>
                    </a:ext>
                  </a:extLst>
                </a:gridCol>
                <a:gridCol w="2512681">
                  <a:extLst>
                    <a:ext uri="{9D8B030D-6E8A-4147-A177-3AD203B41FA5}">
                      <a16:colId xmlns:a16="http://schemas.microsoft.com/office/drawing/2014/main" val="20003"/>
                    </a:ext>
                  </a:extLst>
                </a:gridCol>
                <a:gridCol w="1879496">
                  <a:extLst>
                    <a:ext uri="{9D8B030D-6E8A-4147-A177-3AD203B41FA5}">
                      <a16:colId xmlns:a16="http://schemas.microsoft.com/office/drawing/2014/main" val="20005"/>
                    </a:ext>
                  </a:extLst>
                </a:gridCol>
              </a:tblGrid>
              <a:tr h="516069">
                <a:tc>
                  <a:txBody>
                    <a:bodyPr/>
                    <a:lstStyle/>
                    <a:p>
                      <a:pPr algn="ctr"/>
                      <a:r>
                        <a:rPr lang="en-US" sz="1600" dirty="0"/>
                        <a:t>SL</a:t>
                      </a:r>
                      <a:br>
                        <a:rPr lang="en-US" sz="1600" dirty="0"/>
                      </a:br>
                      <a:r>
                        <a:rPr lang="en-US" sz="1600" dirty="0"/>
                        <a:t>NO.</a:t>
                      </a:r>
                    </a:p>
                  </a:txBody>
                  <a:tcPr/>
                </a:tc>
                <a:tc>
                  <a:txBody>
                    <a:bodyPr/>
                    <a:lstStyle/>
                    <a:p>
                      <a:pPr algn="ctr"/>
                      <a:r>
                        <a:rPr lang="en-US" sz="1600" dirty="0"/>
                        <a:t>Title</a:t>
                      </a:r>
                    </a:p>
                  </a:txBody>
                  <a:tcPr/>
                </a:tc>
                <a:tc>
                  <a:txBody>
                    <a:bodyPr/>
                    <a:lstStyle/>
                    <a:p>
                      <a:pPr algn="ctr"/>
                      <a:r>
                        <a:rPr lang="en-US" sz="1600" dirty="0"/>
                        <a:t>Link</a:t>
                      </a:r>
                    </a:p>
                  </a:txBody>
                  <a:tcPr/>
                </a:tc>
                <a:tc>
                  <a:txBody>
                    <a:bodyPr/>
                    <a:lstStyle/>
                    <a:p>
                      <a:pPr algn="ctr"/>
                      <a:r>
                        <a:rPr lang="en-US" sz="1600" dirty="0"/>
                        <a:t>Gaps </a:t>
                      </a:r>
                    </a:p>
                  </a:txBody>
                  <a:tcPr/>
                </a:tc>
                <a:extLst>
                  <a:ext uri="{0D108BD9-81ED-4DB2-BD59-A6C34878D82A}">
                    <a16:rowId xmlns:a16="http://schemas.microsoft.com/office/drawing/2014/main" val="10000"/>
                  </a:ext>
                </a:extLst>
              </a:tr>
              <a:tr h="3259380">
                <a:tc>
                  <a:txBody>
                    <a:bodyPr/>
                    <a:lstStyle/>
                    <a:p>
                      <a:r>
                        <a:rPr lang="en-US" b="1" dirty="0">
                          <a:solidFill>
                            <a:schemeClr val="bg1"/>
                          </a:solidFill>
                        </a:rPr>
                        <a:t>1.</a:t>
                      </a: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endParaRPr lang="en-US" b="1" dirty="0">
                        <a:solidFill>
                          <a:schemeClr val="bg1"/>
                        </a:solidFill>
                      </a:endParaRPr>
                    </a:p>
                    <a:p>
                      <a:r>
                        <a:rPr lang="en-US" b="1" dirty="0">
                          <a:solidFill>
                            <a:schemeClr val="bg1"/>
                          </a:solidFill>
                        </a:rPr>
                        <a:t>2.</a:t>
                      </a: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endParaRPr lang="en-US" b="1"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bg1"/>
                          </a:solidFill>
                          <a:latin typeface="+mn-lt"/>
                          <a:ea typeface="+mn-ea"/>
                          <a:cs typeface="+mn-cs"/>
                          <a:sym typeface="Arial"/>
                        </a:rPr>
                        <a:t>Retinal Malady Classification Using AI: A novel </a:t>
                      </a:r>
                      <a:r>
                        <a:rPr lang="en-US" sz="1400" b="1" i="0" u="none" strike="noStrike" cap="none" dirty="0" err="1">
                          <a:solidFill>
                            <a:schemeClr val="bg1"/>
                          </a:solidFill>
                          <a:latin typeface="+mn-lt"/>
                          <a:ea typeface="+mn-ea"/>
                          <a:cs typeface="+mn-cs"/>
                          <a:sym typeface="Arial"/>
                        </a:rPr>
                        <a:t>ViT</a:t>
                      </a:r>
                      <a:r>
                        <a:rPr lang="en-US" sz="1400" b="1" i="0" u="none" strike="noStrike" cap="none" dirty="0">
                          <a:solidFill>
                            <a:schemeClr val="bg1"/>
                          </a:solidFill>
                          <a:latin typeface="+mn-lt"/>
                          <a:ea typeface="+mn-ea"/>
                          <a:cs typeface="+mn-cs"/>
                          <a:sym typeface="Arial"/>
                        </a:rPr>
                        <a:t>-SVM combination architecture</a:t>
                      </a:r>
                    </a:p>
                    <a:p>
                      <a:endParaRPr lang="en-US" dirty="0"/>
                    </a:p>
                    <a:p>
                      <a:endParaRPr lang="en-US" b="1" dirty="0">
                        <a:solidFill>
                          <a:schemeClr val="bg1"/>
                        </a:solidFill>
                      </a:endParaRPr>
                    </a:p>
                    <a:p>
                      <a:r>
                        <a:rPr lang="en-US" b="1" dirty="0">
                          <a:solidFill>
                            <a:schemeClr val="bg1"/>
                          </a:solidFill>
                        </a:rPr>
                        <a:t>Vision Transformer Model for Predicting the Severity of Diabetic Retinopathy in </a:t>
                      </a:r>
                      <a:r>
                        <a:rPr lang="en-US" b="1" dirty="0" err="1">
                          <a:solidFill>
                            <a:schemeClr val="bg1"/>
                          </a:solidFill>
                        </a:rPr>
                        <a:t>Fundus</a:t>
                      </a:r>
                      <a:r>
                        <a:rPr lang="en-US" b="1" dirty="0">
                          <a:solidFill>
                            <a:schemeClr val="bg1"/>
                          </a:solidFill>
                        </a:rPr>
                        <a:t> Photography-Based Retina Images</a:t>
                      </a:r>
                      <a:br>
                        <a:rPr lang="en-US" b="1" dirty="0">
                          <a:solidFill>
                            <a:schemeClr val="bg1"/>
                          </a:solidFill>
                        </a:rPr>
                      </a:br>
                      <a:br>
                        <a:rPr lang="en-US" dirty="0"/>
                      </a:br>
                      <a:br>
                        <a:rPr lang="en-US" dirty="0"/>
                      </a:br>
                      <a:br>
                        <a:rPr lang="en-US" dirty="0"/>
                      </a:br>
                      <a:br>
                        <a:rPr lang="en-US" dirty="0"/>
                      </a:br>
                      <a:endParaRPr lang="en-US" dirty="0"/>
                    </a:p>
                  </a:txBody>
                  <a:tcPr/>
                </a:tc>
                <a:tc>
                  <a:txBody>
                    <a:bodyPr/>
                    <a:lstStyle/>
                    <a:p>
                      <a:pPr algn="l"/>
                      <a:r>
                        <a:rPr lang="en-US" sz="1400" b="1" dirty="0">
                          <a:solidFill>
                            <a:schemeClr val="bg1"/>
                          </a:solidFill>
                        </a:rPr>
                        <a:t>https://ieeexplore.ieee.org/stamp/stamp.jsp?tp=&amp;arnumber=9753876&amp;isnumber=9753686</a:t>
                      </a:r>
                    </a:p>
                    <a:p>
                      <a:pPr algn="l"/>
                      <a:br>
                        <a:rPr lang="en-US" sz="1400" b="1" dirty="0">
                          <a:solidFill>
                            <a:schemeClr val="bg1"/>
                          </a:solidFill>
                        </a:rPr>
                      </a:br>
                      <a:endParaRPr lang="en-US" sz="1400" b="1" dirty="0">
                        <a:solidFill>
                          <a:schemeClr val="bg1"/>
                        </a:solidFill>
                      </a:endParaRPr>
                    </a:p>
                    <a:p>
                      <a:pPr algn="l"/>
                      <a:r>
                        <a:rPr lang="en-US" sz="1400" b="1" dirty="0">
                          <a:solidFill>
                            <a:schemeClr val="bg1"/>
                          </a:solidFill>
                        </a:rPr>
                        <a:t>https://ieeexplore.ieee.org/stamp/stamp.jsp?tp=&amp;arnumber=10290868&amp;isnumber=10005208</a:t>
                      </a:r>
                    </a:p>
                  </a:txBody>
                  <a:tcPr/>
                </a:tc>
                <a:tc>
                  <a:txBody>
                    <a:bodyPr/>
                    <a:lstStyle/>
                    <a:p>
                      <a:r>
                        <a:rPr lang="en-US" sz="1300" b="1" dirty="0">
                          <a:solidFill>
                            <a:schemeClr val="bg1"/>
                          </a:solidFill>
                        </a:rPr>
                        <a:t>limited evaluation on diverse and large-scale datasets</a:t>
                      </a:r>
                    </a:p>
                    <a:p>
                      <a:endParaRPr lang="en-US" sz="1300" b="1" dirty="0">
                        <a:solidFill>
                          <a:schemeClr val="bg1"/>
                        </a:solidFill>
                      </a:endParaRPr>
                    </a:p>
                    <a:p>
                      <a:br>
                        <a:rPr lang="en-US" sz="1300" b="1" dirty="0">
                          <a:solidFill>
                            <a:schemeClr val="bg1"/>
                          </a:solidFill>
                        </a:rPr>
                      </a:br>
                      <a:endParaRPr lang="en-US" sz="1300" b="1" dirty="0">
                        <a:solidFill>
                          <a:schemeClr val="bg1"/>
                        </a:solidFill>
                      </a:endParaRPr>
                    </a:p>
                    <a:p>
                      <a:r>
                        <a:rPr lang="en-US" sz="1300" b="1" dirty="0">
                          <a:solidFill>
                            <a:schemeClr val="bg1"/>
                          </a:solidFill>
                        </a:rPr>
                        <a:t>The high computational requirements of Vision Transformers could pose challenges for real-time clinical applications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0"/>
          <p:cNvSpPr txBox="1">
            <a:spLocks noGrp="1"/>
          </p:cNvSpPr>
          <p:nvPr>
            <p:ph type="title"/>
          </p:nvPr>
        </p:nvSpPr>
        <p:spPr>
          <a:xfrm>
            <a:off x="659627" y="115606"/>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Algerian" panose="04020705040A02060702" pitchFamily="82" charset="0"/>
              </a:rPr>
              <a:t>LITERATURE REVIEW:-</a:t>
            </a:r>
            <a:endParaRPr dirty="0">
              <a:latin typeface="Algerian" panose="04020705040A02060702" pitchFamily="82"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2914539"/>
              </p:ext>
            </p:extLst>
          </p:nvPr>
        </p:nvGraphicFramePr>
        <p:xfrm>
          <a:off x="845819" y="720351"/>
          <a:ext cx="7475221" cy="4023360"/>
        </p:xfrm>
        <a:graphic>
          <a:graphicData uri="http://schemas.openxmlformats.org/drawingml/2006/table">
            <a:tbl>
              <a:tblPr firstRow="1" bandRow="1">
                <a:tableStyleId>{5C22544A-7EE6-4342-B048-85BDC9FD1C3A}</a:tableStyleId>
              </a:tblPr>
              <a:tblGrid>
                <a:gridCol w="623185">
                  <a:extLst>
                    <a:ext uri="{9D8B030D-6E8A-4147-A177-3AD203B41FA5}">
                      <a16:colId xmlns:a16="http://schemas.microsoft.com/office/drawing/2014/main" val="20000"/>
                    </a:ext>
                  </a:extLst>
                </a:gridCol>
                <a:gridCol w="2459859">
                  <a:extLst>
                    <a:ext uri="{9D8B030D-6E8A-4147-A177-3AD203B41FA5}">
                      <a16:colId xmlns:a16="http://schemas.microsoft.com/office/drawing/2014/main" val="20001"/>
                    </a:ext>
                  </a:extLst>
                </a:gridCol>
                <a:gridCol w="2512681">
                  <a:extLst>
                    <a:ext uri="{9D8B030D-6E8A-4147-A177-3AD203B41FA5}">
                      <a16:colId xmlns:a16="http://schemas.microsoft.com/office/drawing/2014/main" val="20003"/>
                    </a:ext>
                  </a:extLst>
                </a:gridCol>
                <a:gridCol w="1879496">
                  <a:extLst>
                    <a:ext uri="{9D8B030D-6E8A-4147-A177-3AD203B41FA5}">
                      <a16:colId xmlns:a16="http://schemas.microsoft.com/office/drawing/2014/main" val="20005"/>
                    </a:ext>
                  </a:extLst>
                </a:gridCol>
              </a:tblGrid>
              <a:tr h="516069">
                <a:tc>
                  <a:txBody>
                    <a:bodyPr/>
                    <a:lstStyle/>
                    <a:p>
                      <a:pPr algn="ctr"/>
                      <a:r>
                        <a:rPr lang="en-US" sz="1600" dirty="0"/>
                        <a:t>SL</a:t>
                      </a:r>
                      <a:br>
                        <a:rPr lang="en-US" sz="1600" dirty="0"/>
                      </a:br>
                      <a:r>
                        <a:rPr lang="en-US" sz="1600" dirty="0"/>
                        <a:t>NO.</a:t>
                      </a:r>
                    </a:p>
                  </a:txBody>
                  <a:tcPr/>
                </a:tc>
                <a:tc>
                  <a:txBody>
                    <a:bodyPr/>
                    <a:lstStyle/>
                    <a:p>
                      <a:pPr algn="ctr"/>
                      <a:r>
                        <a:rPr lang="en-US" sz="1600" dirty="0"/>
                        <a:t>Title</a:t>
                      </a:r>
                    </a:p>
                  </a:txBody>
                  <a:tcPr/>
                </a:tc>
                <a:tc>
                  <a:txBody>
                    <a:bodyPr/>
                    <a:lstStyle/>
                    <a:p>
                      <a:pPr algn="ctr"/>
                      <a:r>
                        <a:rPr lang="en-US" sz="1600" dirty="0"/>
                        <a:t>Link</a:t>
                      </a:r>
                    </a:p>
                  </a:txBody>
                  <a:tcPr/>
                </a:tc>
                <a:tc>
                  <a:txBody>
                    <a:bodyPr/>
                    <a:lstStyle/>
                    <a:p>
                      <a:pPr algn="ctr"/>
                      <a:r>
                        <a:rPr lang="en-US" sz="1600" dirty="0"/>
                        <a:t>Gaps </a:t>
                      </a:r>
                    </a:p>
                  </a:txBody>
                  <a:tcPr/>
                </a:tc>
                <a:extLst>
                  <a:ext uri="{0D108BD9-81ED-4DB2-BD59-A6C34878D82A}">
                    <a16:rowId xmlns:a16="http://schemas.microsoft.com/office/drawing/2014/main" val="10000"/>
                  </a:ext>
                </a:extLst>
              </a:tr>
              <a:tr h="3259380">
                <a:tc>
                  <a:txBody>
                    <a:bodyPr/>
                    <a:lstStyle/>
                    <a:p>
                      <a:r>
                        <a:rPr lang="en-US" b="1" dirty="0">
                          <a:solidFill>
                            <a:schemeClr val="bg1"/>
                          </a:solidFill>
                        </a:rPr>
                        <a:t>3.</a:t>
                      </a: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endParaRPr lang="en-US" b="1" dirty="0">
                        <a:solidFill>
                          <a:schemeClr val="bg1"/>
                        </a:solidFill>
                      </a:endParaRPr>
                    </a:p>
                    <a:p>
                      <a:r>
                        <a:rPr lang="en-US" b="1" dirty="0">
                          <a:solidFill>
                            <a:schemeClr val="bg1"/>
                          </a:solidFill>
                        </a:rPr>
                        <a:t>4.</a:t>
                      </a: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r>
                        <a:rPr lang="en-US" b="1" dirty="0">
                          <a:solidFill>
                            <a:schemeClr val="bg1"/>
                          </a:solidFill>
                        </a:rPr>
                        <a:t>5.</a:t>
                      </a:r>
                      <a:br>
                        <a:rPr lang="en-US" b="1" dirty="0">
                          <a:solidFill>
                            <a:schemeClr val="bg1"/>
                          </a:solidFill>
                        </a:rPr>
                      </a:br>
                      <a:br>
                        <a:rPr lang="en-US" b="1" dirty="0">
                          <a:solidFill>
                            <a:schemeClr val="bg1"/>
                          </a:solidFill>
                        </a:rPr>
                      </a:br>
                      <a:endParaRPr lang="en-US" b="1"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A Novel Approach of Diabetic Retinopathy Early Detection Based on </a:t>
                      </a:r>
                      <a:r>
                        <a:rPr lang="en-US" sz="1200" b="1" dirty="0" err="1">
                          <a:solidFill>
                            <a:schemeClr val="bg1"/>
                          </a:solidFill>
                        </a:rPr>
                        <a:t>Multifractal</a:t>
                      </a:r>
                      <a:r>
                        <a:rPr lang="en-US" sz="1200" b="1" dirty="0">
                          <a:solidFill>
                            <a:schemeClr val="bg1"/>
                          </a:solidFill>
                        </a:rPr>
                        <a:t> Geometry Analysis for OCTA Macular Images Using Support Vector Machine</a:t>
                      </a:r>
                      <a:br>
                        <a:rPr lang="en-US" b="1" dirty="0">
                          <a:solidFill>
                            <a:schemeClr val="bg1"/>
                          </a:solidFill>
                        </a:rPr>
                      </a:br>
                      <a:endParaRPr lang="en-US" sz="1200" b="0" dirty="0">
                        <a:solidFill>
                          <a:schemeClr val="bg1"/>
                        </a:solidFill>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1"/>
                          </a:solidFill>
                        </a:rPr>
                        <a:t>Detection and Classification of Diabetic Retinopathy Using Inception V3 and </a:t>
                      </a:r>
                      <a:r>
                        <a:rPr lang="en-US" sz="1200" b="1" dirty="0" err="1">
                          <a:solidFill>
                            <a:schemeClr val="bg1"/>
                          </a:solidFill>
                        </a:rPr>
                        <a:t>Xception</a:t>
                      </a:r>
                      <a:r>
                        <a:rPr lang="en-US" sz="1200" b="1" dirty="0">
                          <a:solidFill>
                            <a:schemeClr val="bg1"/>
                          </a:solidFill>
                        </a:rPr>
                        <a:t> Architectures</a:t>
                      </a:r>
                      <a:br>
                        <a:rPr lang="en-US" dirty="0"/>
                      </a:br>
                      <a:br>
                        <a:rPr lang="en-US" dirty="0"/>
                      </a:br>
                      <a:br>
                        <a:rPr lang="en-US" dirty="0"/>
                      </a:br>
                      <a:r>
                        <a:rPr lang="en-US" sz="1200" b="1" dirty="0">
                          <a:solidFill>
                            <a:schemeClr val="bg1"/>
                          </a:solidFill>
                        </a:rPr>
                        <a:t>DIABETIC RETINOPATHY IMAGE CLASSIFICATION AND BLIND-NESS DETECTION USING DEEP LEARNING TECHNIQUES </a:t>
                      </a:r>
                    </a:p>
                  </a:txBody>
                  <a:tcPr/>
                </a:tc>
                <a:tc>
                  <a:txBody>
                    <a:bodyPr/>
                    <a:lstStyle/>
                    <a:p>
                      <a:pPr algn="l"/>
                      <a:r>
                        <a:rPr lang="en-US" sz="1200" b="1" dirty="0">
                          <a:solidFill>
                            <a:schemeClr val="bg1"/>
                          </a:solidFill>
                        </a:rPr>
                        <a:t>https://ieeexplore.ieee.org/stamp/stamp.jsp?tp=&amp;arnumber=9335918</a:t>
                      </a:r>
                      <a:br>
                        <a:rPr lang="en-US" sz="1200" b="1" dirty="0">
                          <a:solidFill>
                            <a:schemeClr val="bg1"/>
                          </a:solidFill>
                        </a:rPr>
                      </a:br>
                      <a:br>
                        <a:rPr lang="en-US" sz="1200" b="1" dirty="0">
                          <a:solidFill>
                            <a:schemeClr val="bg1"/>
                          </a:solidFill>
                        </a:rPr>
                      </a:br>
                      <a:br>
                        <a:rPr lang="en-US" sz="1200" b="1" dirty="0">
                          <a:solidFill>
                            <a:schemeClr val="bg1"/>
                          </a:solidFill>
                        </a:rPr>
                      </a:br>
                      <a:br>
                        <a:rPr lang="en-US" sz="1200" b="1" dirty="0">
                          <a:solidFill>
                            <a:schemeClr val="bg1"/>
                          </a:solidFill>
                        </a:rPr>
                      </a:br>
                      <a:br>
                        <a:rPr lang="en-US" sz="1200" b="1" dirty="0">
                          <a:solidFill>
                            <a:schemeClr val="bg1"/>
                          </a:solidFill>
                        </a:rPr>
                      </a:br>
                      <a:r>
                        <a:rPr lang="en-US" sz="1200" b="1" dirty="0">
                          <a:solidFill>
                            <a:schemeClr val="bg1"/>
                          </a:solidFill>
                        </a:rPr>
                        <a:t>https://journals.lww.com/ijnp/fulltext/2024/14010/detection_and_classification_of_diabetic.16.aspx?context=latestarticles    </a:t>
                      </a:r>
                      <a:br>
                        <a:rPr lang="en-US" sz="1200" b="1" dirty="0">
                          <a:solidFill>
                            <a:schemeClr val="bg1"/>
                          </a:solidFill>
                        </a:rPr>
                      </a:br>
                      <a:br>
                        <a:rPr lang="en-US" sz="1200" b="1" dirty="0">
                          <a:solidFill>
                            <a:schemeClr val="bg1"/>
                          </a:solidFill>
                        </a:rPr>
                      </a:br>
                      <a:br>
                        <a:rPr lang="en-US" sz="1200" b="1" dirty="0">
                          <a:solidFill>
                            <a:schemeClr val="bg1"/>
                          </a:solidFill>
                        </a:rPr>
                      </a:br>
                      <a:r>
                        <a:rPr lang="en-US" sz="1200" b="1" dirty="0">
                          <a:solidFill>
                            <a:schemeClr val="bg1"/>
                          </a:solidFill>
                        </a:rPr>
                        <a:t>file:///C:/Users/Asus/AppData/Local/Microsoft/Windows/INetCache/IE/X32LN2M3/BASE_PAPER_ML[1].pdf</a:t>
                      </a:r>
                    </a:p>
                  </a:txBody>
                  <a:tcPr/>
                </a:tc>
                <a:tc>
                  <a:txBody>
                    <a:bodyPr/>
                    <a:lstStyle/>
                    <a:p>
                      <a:r>
                        <a:rPr lang="en-US" sz="1200" b="1" dirty="0">
                          <a:solidFill>
                            <a:schemeClr val="bg1"/>
                          </a:solidFill>
                        </a:rPr>
                        <a:t>A</a:t>
                      </a:r>
                      <a:r>
                        <a:rPr lang="en-US" sz="1200" b="1" baseline="0" dirty="0">
                          <a:solidFill>
                            <a:schemeClr val="bg1"/>
                          </a:solidFill>
                        </a:rPr>
                        <a:t> </a:t>
                      </a:r>
                      <a:r>
                        <a:rPr lang="en-US" sz="1200" b="1" dirty="0">
                          <a:solidFill>
                            <a:schemeClr val="bg1"/>
                          </a:solidFill>
                        </a:rPr>
                        <a:t>lack of validation across all DR</a:t>
                      </a:r>
                      <a:r>
                        <a:rPr lang="en-US" sz="1200" b="1" baseline="0" dirty="0">
                          <a:solidFill>
                            <a:schemeClr val="bg1"/>
                          </a:solidFill>
                        </a:rPr>
                        <a:t> stages, improving image preprocessing for poor-quality images. </a:t>
                      </a:r>
                      <a:br>
                        <a:rPr lang="en-US" sz="1300" b="1" baseline="0" dirty="0">
                          <a:solidFill>
                            <a:schemeClr val="bg1"/>
                          </a:solidFill>
                        </a:rPr>
                      </a:br>
                      <a:br>
                        <a:rPr lang="en-US" sz="1300" b="1" baseline="0" dirty="0">
                          <a:solidFill>
                            <a:schemeClr val="bg1"/>
                          </a:solidFill>
                        </a:rPr>
                      </a:br>
                      <a:r>
                        <a:rPr lang="en-US" sz="1200" b="1" dirty="0">
                          <a:solidFill>
                            <a:schemeClr val="bg1"/>
                          </a:solidFill>
                        </a:rPr>
                        <a:t>lack representation from various demographics and diabetic retinopathy stages.</a:t>
                      </a:r>
                      <a:br>
                        <a:rPr lang="en-US" sz="1200" b="1" dirty="0">
                          <a:solidFill>
                            <a:schemeClr val="bg1"/>
                          </a:solidFill>
                        </a:rPr>
                      </a:br>
                      <a:br>
                        <a:rPr lang="en-US" sz="1200" b="1" dirty="0">
                          <a:solidFill>
                            <a:schemeClr val="bg1"/>
                          </a:solidFill>
                        </a:rPr>
                      </a:br>
                      <a:r>
                        <a:rPr lang="en-US" sz="1200" b="1" i="0" u="none" strike="noStrike" cap="none" dirty="0">
                          <a:solidFill>
                            <a:schemeClr val="bg1"/>
                          </a:solidFill>
                          <a:latin typeface="+mn-lt"/>
                          <a:ea typeface="+mn-ea"/>
                          <a:cs typeface="+mn-cs"/>
                          <a:sym typeface="Arial"/>
                        </a:rPr>
                        <a:t>Need for improved accuracy, integration of comprehensive patient data.</a:t>
                      </a:r>
                      <a:endParaRPr lang="en-US" sz="1200" b="1" dirty="0">
                        <a:solidFill>
                          <a:schemeClr val="bg1"/>
                        </a:solidFill>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129157" y="11443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Algerian" panose="04020705040A02060702" pitchFamily="82" charset="0"/>
              </a:rPr>
              <a:t>METHODOLOGY:-</a:t>
            </a:r>
            <a:endParaRPr dirty="0">
              <a:latin typeface="Algerian" panose="04020705040A02060702" pitchFamily="82" charset="0"/>
            </a:endParaRPr>
          </a:p>
        </p:txBody>
      </p:sp>
      <p:sp>
        <p:nvSpPr>
          <p:cNvPr id="2" name="Rectangle 1">
            <a:extLst>
              <a:ext uri="{FF2B5EF4-FFF2-40B4-BE49-F238E27FC236}">
                <a16:creationId xmlns:a16="http://schemas.microsoft.com/office/drawing/2014/main" id="{5EB07596-E7A8-F81A-FBAE-D7D51EB3BE1D}"/>
              </a:ext>
            </a:extLst>
          </p:cNvPr>
          <p:cNvSpPr>
            <a:spLocks noChangeArrowheads="1"/>
          </p:cNvSpPr>
          <p:nvPr/>
        </p:nvSpPr>
        <p:spPr bwMode="auto">
          <a:xfrm>
            <a:off x="129157" y="687134"/>
            <a:ext cx="874307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Dataset</a:t>
            </a:r>
            <a:r>
              <a:rPr kumimoji="0" lang="en-US" altLang="en-US" b="0" i="0" u="none" strike="noStrike" cap="none" normalizeH="0" baseline="0" dirty="0">
                <a:ln>
                  <a:noFill/>
                </a:ln>
                <a:solidFill>
                  <a:schemeClr val="tx1"/>
                </a:solidFill>
                <a:effectLst/>
                <a:latin typeface="Arial" panose="020B0604020202020204" pitchFamily="34" charset="0"/>
              </a:rPr>
              <a:t>: Used the APTOS 2019 Blindness Detection dataset containing 3,662 labeled retinal fundus images across five severity levels of DR. Images were resized, normalized, and augmented for preprocessing.</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Feature Extraction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Employed a pre-trained Vision Transformer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model for feature extraction, leveraging its self-attention mechanism for capturing global image dependencies.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Fine-tuned the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model on the APTOS dataset for specific DR classification tasks.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Arial" panose="020B0604020202020204" pitchFamily="34" charset="0"/>
              </a:rPr>
              <a:t>Classification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Extracted features from the penultimate layer of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Trained a Support Vector Machine (SVM) classifier with a linear kernel on these features for final DR severity classification.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rial" panose="020B0604020202020204" pitchFamily="34" charset="0"/>
              </a:rPr>
              <a:t>Training and Optimization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 trained using the Adam optimizer with a learning rate scheduler for convergence.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Cross-entropy loss used for performance evaluation.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Arial" panose="020B0604020202020204" pitchFamily="34" charset="0"/>
              </a:rPr>
              <a:t>Evaluation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Assessed the hybrid </a:t>
            </a:r>
            <a:r>
              <a:rPr kumimoji="0" lang="en-US" altLang="en-US" b="0" i="0" u="none" strike="noStrike" cap="none" normalizeH="0" baseline="0" dirty="0" err="1">
                <a:ln>
                  <a:noFill/>
                </a:ln>
                <a:solidFill>
                  <a:schemeClr val="tx1"/>
                </a:solidFill>
                <a:effectLst/>
                <a:latin typeface="Arial" panose="020B0604020202020204" pitchFamily="34" charset="0"/>
              </a:rPr>
              <a:t>ViT</a:t>
            </a:r>
            <a:r>
              <a:rPr kumimoji="0" lang="en-US" altLang="en-US" b="0" i="0" u="none" strike="noStrike" cap="none" normalizeH="0" baseline="0" dirty="0">
                <a:ln>
                  <a:noFill/>
                </a:ln>
                <a:solidFill>
                  <a:schemeClr val="tx1"/>
                </a:solidFill>
                <a:effectLst/>
                <a:latin typeface="Arial" panose="020B0604020202020204" pitchFamily="34" charset="0"/>
              </a:rPr>
              <a:t>-SVM model on metrics like accuracy, precision, recall, and F1-score. </a:t>
            </a:r>
          </a:p>
        </p:txBody>
      </p:sp>
    </p:spTree>
  </p:cSld>
  <p:clrMapOvr>
    <a:masterClrMapping/>
  </p:clrMapOvr>
</p:sld>
</file>

<file path=ppt/theme/theme1.xml><?xml version="1.0" encoding="utf-8"?>
<a:theme xmlns:a="http://schemas.openxmlformats.org/drawingml/2006/main" name="Formal Conference Style Presentation by Slidesgo">
  <a:themeElements>
    <a:clrScheme name="Simple Light">
      <a:dk1>
        <a:srgbClr val="FAFAFA"/>
      </a:dk1>
      <a:lt1>
        <a:srgbClr val="0C0F16"/>
      </a:lt1>
      <a:dk2>
        <a:srgbClr val="2B95CD"/>
      </a:dk2>
      <a:lt2>
        <a:srgbClr val="265196"/>
      </a:lt2>
      <a:accent1>
        <a:srgbClr val="413D9E"/>
      </a:accent1>
      <a:accent2>
        <a:srgbClr val="434A58"/>
      </a:accent2>
      <a:accent3>
        <a:srgbClr val="FFFFFF"/>
      </a:accent3>
      <a:accent4>
        <a:srgbClr val="FFFFFF"/>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1943</Words>
  <Application>Microsoft Office PowerPoint</Application>
  <PresentationFormat>On-screen Show (16:9)</PresentationFormat>
  <Paragraphs>174</Paragraphs>
  <Slides>17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DM Sans</vt:lpstr>
      <vt:lpstr>Raleway</vt:lpstr>
      <vt:lpstr>Poppins SemiBold</vt:lpstr>
      <vt:lpstr>Wingdings</vt:lpstr>
      <vt:lpstr>Algerian</vt:lpstr>
      <vt:lpstr>Arial Unicode MS</vt:lpstr>
      <vt:lpstr>Poppins Light</vt:lpstr>
      <vt:lpstr>Arial</vt:lpstr>
      <vt:lpstr>Formal Conference Style Presentation by Slidesgo</vt:lpstr>
      <vt:lpstr>MACHINE LEARNING</vt:lpstr>
      <vt:lpstr>Contents:-</vt:lpstr>
      <vt:lpstr>TITLE</vt:lpstr>
      <vt:lpstr>INTRODUCTION:-</vt:lpstr>
      <vt:lpstr>MOTIVATION:-</vt:lpstr>
      <vt:lpstr>OBJECTIVES:-</vt:lpstr>
      <vt:lpstr>LITERATURE REVIEW:-</vt:lpstr>
      <vt:lpstr>LITERATURE REVIEW:-</vt:lpstr>
      <vt:lpstr>METHODOLOGY:-</vt:lpstr>
      <vt:lpstr>BLOCKDIAGRAM:-</vt:lpstr>
      <vt:lpstr>DATASET DESCRIPTION:-</vt:lpstr>
      <vt:lpstr>IMPLEMENTATION DETAILS :-</vt:lpstr>
      <vt:lpstr>PowerPoint Presentation</vt:lpstr>
      <vt:lpstr>RESULTS:-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Asus</dc:creator>
  <cp:lastModifiedBy>KEERTHI TADKAL</cp:lastModifiedBy>
  <cp:revision>4</cp:revision>
  <dcterms:modified xsi:type="dcterms:W3CDTF">2025-06-08T10:21:15Z</dcterms:modified>
</cp:coreProperties>
</file>